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F17F-D441-4316-A348-789FD25796C6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780C-C7CC-45E4-A335-9CB250FB7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855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F17F-D441-4316-A348-789FD25796C6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780C-C7CC-45E4-A335-9CB250FB7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66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F17F-D441-4316-A348-789FD25796C6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780C-C7CC-45E4-A335-9CB250FB7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52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F17F-D441-4316-A348-789FD25796C6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780C-C7CC-45E4-A335-9CB250FB7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191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F17F-D441-4316-A348-789FD25796C6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780C-C7CC-45E4-A335-9CB250FB7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171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F17F-D441-4316-A348-789FD25796C6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780C-C7CC-45E4-A335-9CB250FB7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98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F17F-D441-4316-A348-789FD25796C6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780C-C7CC-45E4-A335-9CB250FB7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22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F17F-D441-4316-A348-789FD25796C6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780C-C7CC-45E4-A335-9CB250FB7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48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F17F-D441-4316-A348-789FD25796C6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780C-C7CC-45E4-A335-9CB250FB7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736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F17F-D441-4316-A348-789FD25796C6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780C-C7CC-45E4-A335-9CB250FB7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78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F17F-D441-4316-A348-789FD25796C6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780C-C7CC-45E4-A335-9CB250FB7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88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DF17F-D441-4316-A348-789FD25796C6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2780C-C7CC-45E4-A335-9CB250FB7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41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 dirty="0" smtClean="0"/>
              <a:t>SOSIALISASI IMPLEMENTASI</a:t>
            </a:r>
            <a:br>
              <a:rPr lang="en-ID" dirty="0" smtClean="0"/>
            </a:br>
            <a:r>
              <a:rPr lang="en-ID" dirty="0" smtClean="0"/>
              <a:t> BKD UNS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D" dirty="0" smtClean="0"/>
              <a:t>LPPMP UNS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954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ID" dirty="0" err="1" smtClean="0"/>
              <a:t>Laporan</a:t>
            </a:r>
            <a:r>
              <a:rPr lang="en-ID" dirty="0" smtClean="0"/>
              <a:t> BKD/LKD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28800"/>
            <a:ext cx="7774764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6376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DASAR HUKUM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D" dirty="0" err="1" smtClean="0"/>
              <a:t>Permenristek</a:t>
            </a:r>
            <a:r>
              <a:rPr lang="en-ID" dirty="0" smtClean="0"/>
              <a:t> </a:t>
            </a:r>
            <a:r>
              <a:rPr lang="en-ID" dirty="0" err="1" smtClean="0"/>
              <a:t>Dikti</a:t>
            </a:r>
            <a:r>
              <a:rPr lang="en-ID" dirty="0" smtClean="0"/>
              <a:t> No 44 </a:t>
            </a:r>
            <a:r>
              <a:rPr lang="en-ID" dirty="0" err="1" smtClean="0"/>
              <a:t>Tahun</a:t>
            </a:r>
            <a:r>
              <a:rPr lang="en-ID" dirty="0" smtClean="0"/>
              <a:t> 2015 </a:t>
            </a:r>
            <a:r>
              <a:rPr lang="en-ID" dirty="0" err="1" smtClean="0"/>
              <a:t>sebagaimana</a:t>
            </a:r>
            <a:r>
              <a:rPr lang="en-ID" dirty="0" smtClean="0"/>
              <a:t> </a:t>
            </a:r>
            <a:r>
              <a:rPr lang="en-ID" dirty="0" err="1" smtClean="0"/>
              <a:t>dirubah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Permenristek</a:t>
            </a:r>
            <a:r>
              <a:rPr lang="en-ID" dirty="0" smtClean="0"/>
              <a:t> </a:t>
            </a:r>
            <a:r>
              <a:rPr lang="en-ID" dirty="0" err="1" smtClean="0"/>
              <a:t>dikti</a:t>
            </a:r>
            <a:r>
              <a:rPr lang="en-ID" dirty="0" smtClean="0"/>
              <a:t>  </a:t>
            </a:r>
            <a:r>
              <a:rPr lang="en-ID" dirty="0" err="1" smtClean="0"/>
              <a:t>Nomor</a:t>
            </a:r>
            <a:r>
              <a:rPr lang="en-ID" dirty="0" smtClean="0"/>
              <a:t> 50 </a:t>
            </a:r>
            <a:r>
              <a:rPr lang="en-ID" dirty="0" err="1" smtClean="0"/>
              <a:t>Tahun</a:t>
            </a:r>
            <a:r>
              <a:rPr lang="en-ID" dirty="0" smtClean="0"/>
              <a:t> 2018 </a:t>
            </a:r>
            <a:r>
              <a:rPr lang="en-ID" dirty="0" err="1" smtClean="0"/>
              <a:t>tentang</a:t>
            </a:r>
            <a:r>
              <a:rPr lang="en-ID" dirty="0" smtClean="0"/>
              <a:t> </a:t>
            </a:r>
            <a:r>
              <a:rPr lang="en-ID" dirty="0" err="1" smtClean="0"/>
              <a:t>standart</a:t>
            </a:r>
            <a:r>
              <a:rPr lang="en-ID" dirty="0" smtClean="0"/>
              <a:t> </a:t>
            </a:r>
            <a:r>
              <a:rPr lang="en-ID" dirty="0" err="1" smtClean="0"/>
              <a:t>Nasional</a:t>
            </a:r>
            <a:r>
              <a:rPr lang="en-ID" dirty="0" smtClean="0"/>
              <a:t> </a:t>
            </a:r>
            <a:r>
              <a:rPr lang="en-ID" dirty="0" err="1" smtClean="0"/>
              <a:t>perguruan</a:t>
            </a:r>
            <a:r>
              <a:rPr lang="en-ID" dirty="0" smtClean="0"/>
              <a:t> </a:t>
            </a:r>
            <a:r>
              <a:rPr lang="en-ID" dirty="0" err="1" smtClean="0"/>
              <a:t>Tinggi</a:t>
            </a:r>
            <a:r>
              <a:rPr lang="en-ID" dirty="0" smtClean="0"/>
              <a:t>. (</a:t>
            </a:r>
            <a:r>
              <a:rPr lang="en-ID" dirty="0" err="1" smtClean="0"/>
              <a:t>Rubrik</a:t>
            </a:r>
            <a:r>
              <a:rPr lang="en-ID" dirty="0" smtClean="0"/>
              <a:t> BKD)</a:t>
            </a:r>
          </a:p>
          <a:p>
            <a:r>
              <a:rPr lang="en-ID" dirty="0" err="1" smtClean="0"/>
              <a:t>Permenristek</a:t>
            </a:r>
            <a:r>
              <a:rPr lang="en-ID" dirty="0" smtClean="0"/>
              <a:t> </a:t>
            </a:r>
            <a:r>
              <a:rPr lang="en-ID" dirty="0" err="1" smtClean="0"/>
              <a:t>Dikti</a:t>
            </a:r>
            <a:r>
              <a:rPr lang="en-ID" dirty="0" smtClean="0"/>
              <a:t> No 20 </a:t>
            </a:r>
            <a:r>
              <a:rPr lang="en-ID" dirty="0" err="1" smtClean="0"/>
              <a:t>Tahun</a:t>
            </a:r>
            <a:r>
              <a:rPr lang="en-ID" dirty="0" smtClean="0"/>
              <a:t> 2017 </a:t>
            </a:r>
            <a:r>
              <a:rPr lang="en-ID" dirty="0" err="1" smtClean="0"/>
              <a:t>Tentang</a:t>
            </a:r>
            <a:r>
              <a:rPr lang="en-ID" dirty="0" smtClean="0"/>
              <a:t> </a:t>
            </a:r>
            <a:r>
              <a:rPr lang="en-ID" dirty="0" err="1" smtClean="0"/>
              <a:t>Pemberian</a:t>
            </a:r>
            <a:r>
              <a:rPr lang="en-ID" dirty="0" smtClean="0"/>
              <a:t> </a:t>
            </a:r>
            <a:r>
              <a:rPr lang="en-ID" dirty="0" err="1" smtClean="0"/>
              <a:t>Tunjangan</a:t>
            </a:r>
            <a:r>
              <a:rPr lang="en-ID" dirty="0" smtClean="0"/>
              <a:t> </a:t>
            </a:r>
            <a:r>
              <a:rPr lang="en-ID" dirty="0" err="1" smtClean="0"/>
              <a:t>profesi</a:t>
            </a:r>
            <a:r>
              <a:rPr lang="en-ID" dirty="0" smtClean="0"/>
              <a:t> </a:t>
            </a:r>
            <a:r>
              <a:rPr lang="en-ID" dirty="0" err="1" smtClean="0"/>
              <a:t>dosen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tunjangan</a:t>
            </a:r>
            <a:r>
              <a:rPr lang="en-ID" dirty="0" smtClean="0"/>
              <a:t> </a:t>
            </a:r>
            <a:r>
              <a:rPr lang="en-ID" dirty="0" err="1" smtClean="0"/>
              <a:t>kehormatan</a:t>
            </a:r>
            <a:r>
              <a:rPr lang="en-ID" dirty="0" smtClean="0"/>
              <a:t> </a:t>
            </a:r>
            <a:r>
              <a:rPr lang="en-ID" dirty="0" err="1" smtClean="0"/>
              <a:t>profesor</a:t>
            </a:r>
            <a:r>
              <a:rPr lang="en-ID" dirty="0" smtClean="0"/>
              <a:t>.</a:t>
            </a:r>
          </a:p>
          <a:p>
            <a:r>
              <a:rPr lang="en-ID" dirty="0" err="1" smtClean="0"/>
              <a:t>Peraturan</a:t>
            </a:r>
            <a:r>
              <a:rPr lang="en-ID" dirty="0" smtClean="0"/>
              <a:t> </a:t>
            </a:r>
            <a:r>
              <a:rPr lang="en-ID" dirty="0" err="1" smtClean="0"/>
              <a:t>Menristekdikti</a:t>
            </a:r>
            <a:r>
              <a:rPr lang="en-ID" dirty="0" smtClean="0"/>
              <a:t> No. 51 </a:t>
            </a:r>
            <a:r>
              <a:rPr lang="en-ID" dirty="0" err="1" smtClean="0"/>
              <a:t>tahun</a:t>
            </a:r>
            <a:r>
              <a:rPr lang="en-ID" dirty="0" smtClean="0"/>
              <a:t> 2017 </a:t>
            </a:r>
            <a:r>
              <a:rPr lang="en-ID" dirty="0" err="1" smtClean="0"/>
              <a:t>tentang</a:t>
            </a:r>
            <a:r>
              <a:rPr lang="en-ID" dirty="0" smtClean="0"/>
              <a:t> </a:t>
            </a:r>
            <a:r>
              <a:rPr lang="en-ID" dirty="0" err="1" smtClean="0"/>
              <a:t>Sertifikasi</a:t>
            </a:r>
            <a:r>
              <a:rPr lang="en-ID" dirty="0" smtClean="0"/>
              <a:t> </a:t>
            </a:r>
            <a:r>
              <a:rPr lang="en-ID" dirty="0" err="1" smtClean="0"/>
              <a:t>Pedidik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Dosen</a:t>
            </a:r>
            <a:r>
              <a:rPr lang="en-ID" dirty="0" smtClean="0"/>
              <a:t>.</a:t>
            </a:r>
          </a:p>
          <a:p>
            <a:r>
              <a:rPr lang="en-ID" dirty="0" err="1" smtClean="0"/>
              <a:t>Peratran</a:t>
            </a:r>
            <a:r>
              <a:rPr lang="en-ID" dirty="0" smtClean="0"/>
              <a:t> </a:t>
            </a:r>
            <a:r>
              <a:rPr lang="en-ID" dirty="0" err="1" smtClean="0"/>
              <a:t>Rektor</a:t>
            </a:r>
            <a:r>
              <a:rPr lang="en-ID" dirty="0" smtClean="0"/>
              <a:t> No 16 </a:t>
            </a:r>
            <a:r>
              <a:rPr lang="en-ID" dirty="0" err="1" smtClean="0"/>
              <a:t>Tahun</a:t>
            </a:r>
            <a:r>
              <a:rPr lang="en-ID" dirty="0" smtClean="0"/>
              <a:t> 2018 </a:t>
            </a:r>
            <a:r>
              <a:rPr lang="en-ID" dirty="0" err="1" smtClean="0"/>
              <a:t>Tentang</a:t>
            </a:r>
            <a:r>
              <a:rPr lang="en-ID" dirty="0" smtClean="0"/>
              <a:t> BKD.</a:t>
            </a:r>
          </a:p>
        </p:txBody>
      </p:sp>
    </p:spTree>
    <p:extLst>
      <p:ext uri="{BB962C8B-B14F-4D97-AF65-F5344CB8AC3E}">
        <p14:creationId xmlns:p14="http://schemas.microsoft.com/office/powerpoint/2010/main" val="3586814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 err="1" smtClean="0"/>
              <a:t>Tunjangan</a:t>
            </a:r>
            <a:r>
              <a:rPr lang="en-ID" dirty="0" smtClean="0"/>
              <a:t> </a:t>
            </a:r>
            <a:r>
              <a:rPr lang="en-ID" dirty="0" err="1" smtClean="0"/>
              <a:t>Dosen</a:t>
            </a:r>
            <a:r>
              <a:rPr lang="en-ID" dirty="0" smtClean="0"/>
              <a:t> </a:t>
            </a:r>
            <a:r>
              <a:rPr lang="en-ID" dirty="0" err="1" smtClean="0"/>
              <a:t>Diberikan</a:t>
            </a:r>
            <a:r>
              <a:rPr lang="en-ID" dirty="0" smtClean="0"/>
              <a:t> </a:t>
            </a:r>
            <a:r>
              <a:rPr lang="en-ID" dirty="0" err="1" smtClean="0"/>
              <a:t>kepada</a:t>
            </a:r>
            <a:r>
              <a:rPr lang="en-ID" dirty="0" smtClean="0"/>
              <a:t>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>
              <a:lnSpc>
                <a:spcPct val="115000"/>
              </a:lnSpc>
              <a:buFont typeface="+mj-lt"/>
              <a:buAutoNum type="arabicPeriod"/>
            </a:pPr>
            <a:r>
              <a:rPr lang="en-US" dirty="0" err="1">
                <a:ea typeface="Calibri"/>
                <a:cs typeface="Times New Roman"/>
              </a:rPr>
              <a:t>Memiliki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Sertifikat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pendidik</a:t>
            </a:r>
            <a:r>
              <a:rPr lang="en-US" dirty="0">
                <a:ea typeface="Calibri"/>
                <a:cs typeface="Times New Roman"/>
              </a:rPr>
              <a:t> yang </a:t>
            </a:r>
            <a:r>
              <a:rPr lang="en-US" dirty="0" err="1">
                <a:ea typeface="Calibri"/>
                <a:cs typeface="Times New Roman"/>
              </a:rPr>
              <a:t>diterbitkan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oleh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Kementerian</a:t>
            </a:r>
            <a:endParaRPr lang="en-US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+mj-lt"/>
              <a:buAutoNum type="arabicPeriod"/>
            </a:pPr>
            <a:r>
              <a:rPr lang="en-US" dirty="0" err="1">
                <a:ea typeface="Calibri"/>
                <a:cs typeface="Times New Roman"/>
              </a:rPr>
              <a:t>Melaksanakan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Tridharma</a:t>
            </a:r>
            <a:r>
              <a:rPr lang="en-US" dirty="0">
                <a:ea typeface="Calibri"/>
                <a:cs typeface="Times New Roman"/>
              </a:rPr>
              <a:t> PT </a:t>
            </a:r>
            <a:r>
              <a:rPr lang="en-US" dirty="0" err="1">
                <a:ea typeface="Calibri"/>
                <a:cs typeface="Times New Roman"/>
              </a:rPr>
              <a:t>dengen</a:t>
            </a:r>
            <a:r>
              <a:rPr lang="en-US" dirty="0">
                <a:ea typeface="Calibri"/>
                <a:cs typeface="Times New Roman"/>
              </a:rPr>
              <a:t>  </a:t>
            </a:r>
            <a:r>
              <a:rPr lang="en-US" b="1" dirty="0" err="1">
                <a:ea typeface="Calibri"/>
                <a:cs typeface="Times New Roman"/>
              </a:rPr>
              <a:t>beban</a:t>
            </a:r>
            <a:r>
              <a:rPr lang="en-US" b="1" dirty="0">
                <a:ea typeface="Calibri"/>
                <a:cs typeface="Times New Roman"/>
              </a:rPr>
              <a:t> </a:t>
            </a:r>
            <a:r>
              <a:rPr lang="en-US" b="1" dirty="0" err="1">
                <a:ea typeface="Calibri"/>
                <a:cs typeface="Times New Roman"/>
              </a:rPr>
              <a:t>kerja</a:t>
            </a:r>
            <a:r>
              <a:rPr lang="en-US" b="1" dirty="0">
                <a:ea typeface="Calibri"/>
                <a:cs typeface="Times New Roman"/>
              </a:rPr>
              <a:t> </a:t>
            </a:r>
            <a:r>
              <a:rPr lang="en-US" b="1" dirty="0" err="1">
                <a:ea typeface="Calibri"/>
                <a:cs typeface="Times New Roman"/>
              </a:rPr>
              <a:t>dosen</a:t>
            </a:r>
            <a:r>
              <a:rPr lang="en-US" b="1" dirty="0">
                <a:ea typeface="Calibri"/>
                <a:cs typeface="Times New Roman"/>
              </a:rPr>
              <a:t> (BKD) </a:t>
            </a:r>
            <a:r>
              <a:rPr lang="en-US" b="1" dirty="0" err="1">
                <a:ea typeface="Calibri"/>
                <a:cs typeface="Times New Roman"/>
              </a:rPr>
              <a:t>sepadan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dengan</a:t>
            </a:r>
            <a:r>
              <a:rPr lang="en-US" dirty="0">
                <a:ea typeface="Calibri"/>
                <a:cs typeface="Times New Roman"/>
              </a:rPr>
              <a:t> 12-16 </a:t>
            </a:r>
            <a:r>
              <a:rPr lang="en-US" dirty="0" err="1">
                <a:ea typeface="Calibri"/>
                <a:cs typeface="Times New Roman"/>
              </a:rPr>
              <a:t>sks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tiap</a:t>
            </a:r>
            <a:r>
              <a:rPr lang="en-US" dirty="0">
                <a:ea typeface="Calibri"/>
                <a:cs typeface="Times New Roman"/>
              </a:rPr>
              <a:t> semester </a:t>
            </a:r>
            <a:r>
              <a:rPr lang="en-US" dirty="0" err="1">
                <a:ea typeface="Calibri"/>
                <a:cs typeface="Times New Roman"/>
              </a:rPr>
              <a:t>dengan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ketentuan</a:t>
            </a:r>
            <a:r>
              <a:rPr lang="en-US" dirty="0">
                <a:ea typeface="Calibri"/>
                <a:cs typeface="Times New Roman"/>
              </a:rPr>
              <a:t>:</a:t>
            </a:r>
          </a:p>
          <a:p>
            <a:pPr lvl="1" algn="just">
              <a:lnSpc>
                <a:spcPct val="115000"/>
              </a:lnSpc>
              <a:buFont typeface="+mj-lt"/>
              <a:buAutoNum type="alphaLcPeriod"/>
            </a:pPr>
            <a:r>
              <a:rPr lang="en-US" dirty="0">
                <a:ea typeface="Calibri"/>
                <a:cs typeface="Times New Roman"/>
              </a:rPr>
              <a:t>BKD </a:t>
            </a:r>
            <a:r>
              <a:rPr lang="en-US" dirty="0" err="1">
                <a:ea typeface="Calibri"/>
                <a:cs typeface="Times New Roman"/>
              </a:rPr>
              <a:t>pendidikan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dan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penelitian</a:t>
            </a:r>
            <a:r>
              <a:rPr lang="en-US" dirty="0">
                <a:ea typeface="Calibri"/>
                <a:cs typeface="Times New Roman"/>
              </a:rPr>
              <a:t> paling </a:t>
            </a:r>
            <a:r>
              <a:rPr lang="en-US" dirty="0" err="1">
                <a:ea typeface="Calibri"/>
                <a:cs typeface="Times New Roman"/>
              </a:rPr>
              <a:t>sedikit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sepadan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dengan</a:t>
            </a:r>
            <a:r>
              <a:rPr lang="en-US" dirty="0">
                <a:ea typeface="Calibri"/>
                <a:cs typeface="Times New Roman"/>
              </a:rPr>
              <a:t> 9 </a:t>
            </a:r>
            <a:r>
              <a:rPr lang="en-US" dirty="0" err="1">
                <a:ea typeface="Calibri"/>
                <a:cs typeface="Times New Roman"/>
              </a:rPr>
              <a:t>sks</a:t>
            </a:r>
            <a:r>
              <a:rPr lang="en-US" dirty="0">
                <a:ea typeface="Calibri"/>
                <a:cs typeface="Times New Roman"/>
              </a:rPr>
              <a:t> yang </a:t>
            </a:r>
            <a:r>
              <a:rPr lang="en-US" dirty="0" err="1">
                <a:ea typeface="Calibri"/>
                <a:cs typeface="Times New Roman"/>
              </a:rPr>
              <a:t>dilaksanakan</a:t>
            </a:r>
            <a:r>
              <a:rPr lang="en-US" dirty="0">
                <a:ea typeface="Calibri"/>
                <a:cs typeface="Times New Roman"/>
              </a:rPr>
              <a:t> di PT yang </a:t>
            </a:r>
            <a:r>
              <a:rPr lang="en-US" dirty="0" err="1">
                <a:ea typeface="Calibri"/>
                <a:cs typeface="Times New Roman"/>
              </a:rPr>
              <a:t>bersangkutan</a:t>
            </a:r>
            <a:endParaRPr lang="en-US" dirty="0">
              <a:ea typeface="Calibri"/>
              <a:cs typeface="Times New Roman"/>
            </a:endParaRPr>
          </a:p>
          <a:p>
            <a:pPr lvl="1" algn="just">
              <a:lnSpc>
                <a:spcPct val="115000"/>
              </a:lnSpc>
              <a:buFont typeface="+mj-lt"/>
              <a:buAutoNum type="alphaLcPeriod"/>
            </a:pPr>
            <a:r>
              <a:rPr lang="en-US" dirty="0">
                <a:ea typeface="Calibri"/>
                <a:cs typeface="Times New Roman"/>
              </a:rPr>
              <a:t>BKD </a:t>
            </a:r>
            <a:r>
              <a:rPr lang="en-US" dirty="0" err="1">
                <a:ea typeface="Calibri"/>
                <a:cs typeface="Times New Roman"/>
              </a:rPr>
              <a:t>PkM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dapat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dilaksanakan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melalui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kegiatan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PkM</a:t>
            </a:r>
            <a:r>
              <a:rPr lang="en-US" dirty="0">
                <a:ea typeface="Calibri"/>
                <a:cs typeface="Times New Roman"/>
              </a:rPr>
              <a:t> yang </a:t>
            </a:r>
            <a:r>
              <a:rPr lang="en-US" dirty="0" err="1">
                <a:ea typeface="Calibri"/>
                <a:cs typeface="Times New Roman"/>
              </a:rPr>
              <a:t>diselenggarakan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oleh</a:t>
            </a:r>
            <a:r>
              <a:rPr lang="en-US" dirty="0">
                <a:ea typeface="Calibri"/>
                <a:cs typeface="Times New Roman"/>
              </a:rPr>
              <a:t> PT yang </a:t>
            </a:r>
            <a:r>
              <a:rPr lang="en-US" dirty="0" err="1">
                <a:ea typeface="Calibri"/>
                <a:cs typeface="Times New Roman"/>
              </a:rPr>
              <a:t>diselenggrakan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oleh</a:t>
            </a:r>
            <a:r>
              <a:rPr lang="en-US" dirty="0">
                <a:ea typeface="Calibri"/>
                <a:cs typeface="Times New Roman"/>
              </a:rPr>
              <a:t> PT yang </a:t>
            </a:r>
            <a:r>
              <a:rPr lang="en-US" dirty="0" err="1">
                <a:ea typeface="Calibri"/>
                <a:cs typeface="Times New Roman"/>
              </a:rPr>
              <a:t>bersangkutan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atau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melalui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lembaga</a:t>
            </a:r>
            <a:r>
              <a:rPr lang="en-US" dirty="0">
                <a:ea typeface="Calibri"/>
                <a:cs typeface="Times New Roman"/>
              </a:rPr>
              <a:t> lain</a:t>
            </a:r>
          </a:p>
          <a:p>
            <a:pPr lvl="1" algn="just">
              <a:lnSpc>
                <a:spcPct val="115000"/>
              </a:lnSpc>
              <a:buFont typeface="+mj-lt"/>
              <a:buAutoNum type="alphaLcPeriod"/>
            </a:pPr>
            <a:r>
              <a:rPr lang="en-US" dirty="0" err="1">
                <a:ea typeface="Calibri"/>
                <a:cs typeface="Times New Roman"/>
              </a:rPr>
              <a:t>Berusia</a:t>
            </a:r>
            <a:r>
              <a:rPr lang="en-US" dirty="0">
                <a:ea typeface="Calibri"/>
                <a:cs typeface="Times New Roman"/>
              </a:rPr>
              <a:t> paling </a:t>
            </a:r>
            <a:r>
              <a:rPr lang="en-US" dirty="0" err="1">
                <a:ea typeface="Calibri"/>
                <a:cs typeface="Times New Roman"/>
              </a:rPr>
              <a:t>tinggi</a:t>
            </a:r>
            <a:r>
              <a:rPr lang="en-US" dirty="0">
                <a:ea typeface="Calibri"/>
                <a:cs typeface="Times New Roman"/>
              </a:rPr>
              <a:t> 70 </a:t>
            </a:r>
            <a:r>
              <a:rPr lang="en-US" dirty="0" err="1">
                <a:ea typeface="Calibri"/>
                <a:cs typeface="Times New Roman"/>
              </a:rPr>
              <a:t>tahun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untuk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profesor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dan</a:t>
            </a:r>
            <a:r>
              <a:rPr lang="en-US" dirty="0">
                <a:ea typeface="Calibri"/>
                <a:cs typeface="Times New Roman"/>
              </a:rPr>
              <a:t> 65 </a:t>
            </a:r>
            <a:r>
              <a:rPr lang="en-US" dirty="0" err="1">
                <a:ea typeface="Calibri"/>
                <a:cs typeface="Times New Roman"/>
              </a:rPr>
              <a:t>untuk</a:t>
            </a:r>
            <a:r>
              <a:rPr lang="en-US" dirty="0">
                <a:ea typeface="Calibri"/>
                <a:cs typeface="Times New Roman"/>
              </a:rPr>
              <a:t> LK, L </a:t>
            </a:r>
            <a:r>
              <a:rPr lang="en-US" dirty="0" err="1">
                <a:ea typeface="Calibri"/>
                <a:cs typeface="Times New Roman"/>
              </a:rPr>
              <a:t>dan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smtClean="0">
                <a:ea typeface="Calibri"/>
                <a:cs typeface="Times New Roman"/>
              </a:rPr>
              <a:t>AA</a:t>
            </a:r>
            <a:endParaRPr lang="en-US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14275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ID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Autofit/>
          </a:bodyPr>
          <a:lstStyle/>
          <a:p>
            <a:pPr marL="514350" lvl="0" indent="-514350" algn="just">
              <a:lnSpc>
                <a:spcPct val="115000"/>
              </a:lnSpc>
              <a:buFont typeface="+mj-lt"/>
              <a:buAutoNum type="arabicPeriod" startAt="3"/>
            </a:pPr>
            <a:r>
              <a:rPr lang="en-US" sz="2800" b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Dosen</a:t>
            </a:r>
            <a:r>
              <a:rPr lang="en-US" sz="2800" b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ea typeface="Calibri"/>
                <a:cs typeface="Times New Roman"/>
              </a:rPr>
              <a:t>dengan</a:t>
            </a:r>
            <a:r>
              <a:rPr lang="en-US" sz="2800" b="1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ea typeface="Calibri"/>
                <a:cs typeface="Times New Roman"/>
              </a:rPr>
              <a:t>penugasan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ea typeface="Calibri"/>
                <a:cs typeface="Times New Roman"/>
              </a:rPr>
              <a:t>sebagai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ea typeface="Calibri"/>
                <a:cs typeface="Times New Roman"/>
              </a:rPr>
              <a:t>pimpinan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ea typeface="Calibri"/>
                <a:cs typeface="Times New Roman"/>
              </a:rPr>
              <a:t>perguruan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ea typeface="Calibri"/>
                <a:cs typeface="Times New Roman"/>
              </a:rPr>
              <a:t>tinggi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</a:rPr>
              <a:t> yang </a:t>
            </a:r>
            <a:r>
              <a:rPr lang="en-US" sz="2800" dirty="0" err="1">
                <a:solidFill>
                  <a:prstClr val="black"/>
                </a:solidFill>
                <a:ea typeface="Calibri"/>
                <a:cs typeface="Times New Roman"/>
              </a:rPr>
              <a:t>bersangkutan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ea typeface="Calibri"/>
                <a:cs typeface="Times New Roman"/>
              </a:rPr>
              <a:t>sampai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ea typeface="Calibri"/>
                <a:cs typeface="Times New Roman"/>
              </a:rPr>
              <a:t>dengan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ea typeface="Calibri"/>
                <a:cs typeface="Times New Roman"/>
              </a:rPr>
              <a:t>tingkat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ea typeface="Calibri"/>
                <a:cs typeface="Times New Roman"/>
              </a:rPr>
              <a:t>jurusan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</a:rPr>
              <a:t> (</a:t>
            </a:r>
            <a:r>
              <a:rPr lang="en-US" sz="2800" dirty="0" err="1">
                <a:solidFill>
                  <a:prstClr val="black"/>
                </a:solidFill>
                <a:ea typeface="Calibri"/>
                <a:cs typeface="Times New Roman"/>
              </a:rPr>
              <a:t>atau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ea typeface="Calibri"/>
                <a:cs typeface="Times New Roman"/>
              </a:rPr>
              <a:t>nama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</a:rPr>
              <a:t> lain yang </a:t>
            </a:r>
            <a:r>
              <a:rPr lang="en-US" sz="2800" dirty="0" err="1">
                <a:solidFill>
                  <a:prstClr val="black"/>
                </a:solidFill>
                <a:ea typeface="Calibri"/>
                <a:cs typeface="Times New Roman"/>
              </a:rPr>
              <a:t>sejenis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</a:rPr>
              <a:t>) 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  <a:sym typeface="Wingdings"/>
              </a:rPr>
              <a:t>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</a:rPr>
              <a:t> dharma </a:t>
            </a:r>
            <a:r>
              <a:rPr lang="en-US" sz="2800" dirty="0" err="1">
                <a:solidFill>
                  <a:prstClr val="black"/>
                </a:solidFill>
                <a:ea typeface="Calibri"/>
                <a:cs typeface="Times New Roman"/>
              </a:rPr>
              <a:t>pendidikan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</a:rPr>
              <a:t> paling </a:t>
            </a:r>
            <a:r>
              <a:rPr lang="en-US" sz="2800" dirty="0" err="1">
                <a:solidFill>
                  <a:prstClr val="black"/>
                </a:solidFill>
                <a:ea typeface="Calibri"/>
                <a:cs typeface="Times New Roman"/>
              </a:rPr>
              <a:t>sedikit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ea typeface="Calibri"/>
                <a:cs typeface="Times New Roman"/>
              </a:rPr>
              <a:t>sepadan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</a:rPr>
              <a:t> 3 </a:t>
            </a:r>
            <a:r>
              <a:rPr lang="en-US" sz="2800" dirty="0" err="1">
                <a:solidFill>
                  <a:prstClr val="black"/>
                </a:solidFill>
                <a:ea typeface="Calibri"/>
                <a:cs typeface="Times New Roman"/>
              </a:rPr>
              <a:t>sks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</a:rPr>
              <a:t> di PT yang </a:t>
            </a:r>
            <a:r>
              <a:rPr lang="en-US" sz="2800" dirty="0" err="1" smtClean="0">
                <a:solidFill>
                  <a:prstClr val="black"/>
                </a:solidFill>
                <a:ea typeface="Calibri"/>
                <a:cs typeface="Times New Roman"/>
              </a:rPr>
              <a:t>bersangkutan</a:t>
            </a:r>
            <a:r>
              <a:rPr lang="en-US" sz="2800" dirty="0" smtClean="0">
                <a:solidFill>
                  <a:prstClr val="black"/>
                </a:solidFill>
                <a:ea typeface="Calibri"/>
                <a:cs typeface="Times New Roman"/>
              </a:rPr>
              <a:t>. </a:t>
            </a:r>
          </a:p>
          <a:p>
            <a:pPr marL="514350" lvl="0" indent="-514350" algn="just">
              <a:lnSpc>
                <a:spcPct val="115000"/>
              </a:lnSpc>
              <a:buFont typeface="+mj-lt"/>
              <a:buAutoNum type="arabicPeriod" startAt="3"/>
            </a:pPr>
            <a:r>
              <a:rPr lang="en-US" sz="28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Lektor</a:t>
            </a:r>
            <a:r>
              <a:rPr lang="en-US" sz="2800" b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ea typeface="Calibri"/>
                <a:cs typeface="Times New Roman"/>
              </a:rPr>
              <a:t>Kepala</a:t>
            </a:r>
            <a:r>
              <a:rPr lang="en-US" sz="2800" b="1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ea typeface="Calibri"/>
                <a:cs typeface="Times New Roman"/>
              </a:rPr>
              <a:t>harus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ea typeface="Calibri"/>
                <a:cs typeface="Times New Roman"/>
              </a:rPr>
              <a:t>menghasilkan</a:t>
            </a:r>
            <a:r>
              <a:rPr lang="en-US" sz="2800" dirty="0">
                <a:solidFill>
                  <a:prstClr val="black"/>
                </a:solidFill>
                <a:ea typeface="Calibri"/>
                <a:cs typeface="Times New Roman"/>
              </a:rPr>
              <a:t>:</a:t>
            </a:r>
          </a:p>
          <a:p>
            <a:pPr lvl="1" algn="just">
              <a:lnSpc>
                <a:spcPct val="115000"/>
              </a:lnSpc>
              <a:buFont typeface="+mj-lt"/>
              <a:buAutoNum type="alphaLcPeriod"/>
            </a:pP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3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karya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ilmiah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dalam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jurnal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nasional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terakreditasi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atau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1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karya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ilmiah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dalam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jurnal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internasional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dalam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kurun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waktu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3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tahun</a:t>
            </a:r>
            <a:endParaRPr lang="en-US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1" algn="just">
              <a:lnSpc>
                <a:spcPct val="115000"/>
              </a:lnSpc>
              <a:buFont typeface="+mj-lt"/>
              <a:buAutoNum type="alphaLcPeriod"/>
            </a:pP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Buku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, paten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atau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karya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seni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/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desain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monumental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dalam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kurun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waktu</a:t>
            </a:r>
            <a:r>
              <a:rPr lang="en-US" sz="2000" dirty="0">
                <a:solidFill>
                  <a:prstClr val="black"/>
                </a:solidFill>
                <a:ea typeface="Calibri"/>
                <a:cs typeface="Times New Roman"/>
              </a:rPr>
              <a:t> 3 </a:t>
            </a:r>
            <a:r>
              <a:rPr lang="en-US" sz="2000" dirty="0" err="1">
                <a:solidFill>
                  <a:prstClr val="black"/>
                </a:solidFill>
                <a:ea typeface="Calibri"/>
                <a:cs typeface="Times New Roman"/>
              </a:rPr>
              <a:t>tahun</a:t>
            </a:r>
            <a:endParaRPr lang="en-US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/>
            <a:endParaRPr lang="en-US" sz="2800" dirty="0">
              <a:solidFill>
                <a:prstClr val="black"/>
              </a:solidFill>
            </a:endParaRP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46988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Serdos</a:t>
            </a:r>
            <a:r>
              <a:rPr lang="en-ID" dirty="0" smtClean="0"/>
              <a:t> </a:t>
            </a:r>
            <a:r>
              <a:rPr lang="en-ID" dirty="0" err="1" smtClean="0"/>
              <a:t>Dihentikan</a:t>
            </a:r>
            <a:r>
              <a:rPr lang="en-ID" dirty="0" smtClean="0"/>
              <a:t> </a:t>
            </a:r>
            <a:r>
              <a:rPr lang="en-ID" dirty="0" err="1" smtClean="0"/>
              <a:t>apabila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err="1" smtClean="0"/>
              <a:t>Menduduki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struktural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Diangat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Akan </a:t>
            </a:r>
            <a:r>
              <a:rPr lang="en-US" dirty="0" err="1" smtClean="0"/>
              <a:t>dibayarkan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dosen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Akan </a:t>
            </a:r>
            <a:r>
              <a:rPr lang="en-US" dirty="0" err="1" smtClean="0"/>
              <a:t>dibayarkan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723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ID" dirty="0" err="1" smtClean="0"/>
              <a:t>Penghitungan</a:t>
            </a:r>
            <a:r>
              <a:rPr lang="en-ID" dirty="0" smtClean="0"/>
              <a:t> BKD </a:t>
            </a:r>
            <a:r>
              <a:rPr lang="en-ID" dirty="0" err="1" smtClean="0"/>
              <a:t>didasarkan</a:t>
            </a:r>
            <a:r>
              <a:rPr lang="en-ID" dirty="0" smtClean="0"/>
              <a:t> </a:t>
            </a:r>
            <a:r>
              <a:rPr lang="en-ID" dirty="0" err="1" smtClean="0"/>
              <a:t>atas</a:t>
            </a:r>
            <a:r>
              <a:rPr lang="en-ID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dosen</a:t>
            </a:r>
            <a:r>
              <a:rPr lang="en-US" dirty="0" smtClean="0"/>
              <a:t>, </a:t>
            </a:r>
            <a:r>
              <a:rPr lang="en-US" dirty="0" err="1" smtClean="0"/>
              <a:t>mencakup</a:t>
            </a:r>
            <a:r>
              <a:rPr lang="en-US" dirty="0" smtClean="0"/>
              <a:t>: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proses </a:t>
            </a:r>
            <a:r>
              <a:rPr lang="en-US" dirty="0" err="1" smtClean="0"/>
              <a:t>pembelajaran</a:t>
            </a:r>
            <a:endParaRPr lang="en-US" dirty="0"/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ecaluai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/>
              <a:t>Pembibingan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endParaRPr lang="en-US" dirty="0" smtClean="0"/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endParaRPr lang="en-US" dirty="0" smtClean="0"/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/>
              <a:t>Pengabdian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penunjang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BKD </a:t>
            </a:r>
            <a:r>
              <a:rPr lang="en-US" dirty="0" err="1" smtClean="0"/>
              <a:t>pembimbing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skripi</a:t>
            </a:r>
            <a:r>
              <a:rPr lang="en-US" dirty="0" smtClean="0"/>
              <a:t>/</a:t>
            </a:r>
            <a:r>
              <a:rPr lang="en-US" dirty="0" err="1" smtClean="0"/>
              <a:t>tesis</a:t>
            </a:r>
            <a:r>
              <a:rPr lang="en-US" dirty="0" smtClean="0"/>
              <a:t>/</a:t>
            </a:r>
            <a:r>
              <a:rPr lang="en-US" dirty="0" err="1" smtClean="0"/>
              <a:t>desertasy</a:t>
            </a:r>
            <a:r>
              <a:rPr lang="en-US" dirty="0" smtClean="0"/>
              <a:t> paling </a:t>
            </a:r>
            <a:r>
              <a:rPr lang="en-US" dirty="0" err="1" smtClean="0"/>
              <a:t>banak</a:t>
            </a:r>
            <a:r>
              <a:rPr lang="en-US" dirty="0" smtClean="0"/>
              <a:t> 10 </a:t>
            </a:r>
            <a:r>
              <a:rPr lang="en-US" dirty="0" err="1" smtClean="0"/>
              <a:t>mahasiswa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BKD </a:t>
            </a: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EWMP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nisbah</a:t>
            </a:r>
            <a:r>
              <a:rPr lang="en-US" dirty="0" smtClean="0"/>
              <a:t> </a:t>
            </a:r>
            <a:r>
              <a:rPr lang="en-US" dirty="0" err="1" smtClean="0"/>
              <a:t>dosen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mahasisw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172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ID" dirty="0" err="1" smtClean="0"/>
              <a:t>Serdos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BKD (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Dosen</a:t>
            </a:r>
            <a:r>
              <a:rPr lang="en-US" dirty="0" smtClean="0"/>
              <a:t>) =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kenerja</a:t>
            </a:r>
            <a:r>
              <a:rPr lang="en-US" dirty="0" smtClean="0"/>
              <a:t> </a:t>
            </a:r>
            <a:r>
              <a:rPr lang="en-US" dirty="0" err="1" smtClean="0"/>
              <a:t>dosen</a:t>
            </a:r>
            <a:r>
              <a:rPr lang="en-US" dirty="0" smtClean="0"/>
              <a:t>, </a:t>
            </a:r>
            <a:r>
              <a:rPr lang="en-US" dirty="0" err="1" smtClean="0"/>
              <a:t>dibuat</a:t>
            </a:r>
            <a:r>
              <a:rPr lang="en-US" dirty="0" smtClean="0"/>
              <a:t> di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semseter</a:t>
            </a:r>
            <a:endParaRPr lang="en-US" dirty="0" smtClean="0"/>
          </a:p>
          <a:p>
            <a:r>
              <a:rPr lang="en-US" dirty="0" smtClean="0"/>
              <a:t>LKD (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Dosen</a:t>
            </a:r>
            <a:r>
              <a:rPr lang="en-US" dirty="0" smtClean="0"/>
              <a:t>) = BKD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di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assesor</a:t>
            </a:r>
            <a:r>
              <a:rPr lang="en-US" dirty="0" smtClean="0"/>
              <a:t>, </a:t>
            </a:r>
            <a:r>
              <a:rPr lang="en-US" dirty="0" err="1" smtClean="0"/>
              <a:t>penilaian</a:t>
            </a:r>
            <a:r>
              <a:rPr lang="en-US" dirty="0" smtClean="0"/>
              <a:t> di </a:t>
            </a:r>
            <a:r>
              <a:rPr lang="en-US" dirty="0" err="1" smtClean="0"/>
              <a:t>akhir</a:t>
            </a:r>
            <a:r>
              <a:rPr lang="en-US" dirty="0" smtClean="0"/>
              <a:t> semester</a:t>
            </a:r>
          </a:p>
          <a:p>
            <a:r>
              <a:rPr lang="en-ID" dirty="0" err="1" smtClean="0"/>
              <a:t>Pihak</a:t>
            </a:r>
            <a:r>
              <a:rPr lang="en-ID" dirty="0" smtClean="0"/>
              <a:t> </a:t>
            </a:r>
            <a:r>
              <a:rPr lang="en-ID" dirty="0" err="1" smtClean="0"/>
              <a:t>Terkait</a:t>
            </a:r>
            <a:r>
              <a:rPr lang="en-ID" dirty="0" smtClean="0"/>
              <a:t> : </a:t>
            </a:r>
            <a:r>
              <a:rPr lang="en-ID" b="1" dirty="0" err="1" smtClean="0"/>
              <a:t>Kaprodi</a:t>
            </a:r>
            <a:r>
              <a:rPr lang="en-ID" b="1" dirty="0" smtClean="0"/>
              <a:t>, Admin Prodi, </a:t>
            </a:r>
            <a:r>
              <a:rPr lang="en-ID" b="1" dirty="0" err="1" smtClean="0"/>
              <a:t>dan</a:t>
            </a:r>
            <a:r>
              <a:rPr lang="en-ID" b="1" dirty="0" smtClean="0"/>
              <a:t> </a:t>
            </a:r>
            <a:r>
              <a:rPr lang="en-ID" b="1" dirty="0" err="1" smtClean="0"/>
              <a:t>Assesor</a:t>
            </a: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403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ID" dirty="0" err="1" smtClean="0"/>
              <a:t>Alur</a:t>
            </a:r>
            <a:r>
              <a:rPr lang="en-ID" dirty="0" smtClean="0"/>
              <a:t> BKD/</a:t>
            </a:r>
            <a:r>
              <a:rPr lang="en-ID" dirty="0" err="1" smtClean="0"/>
              <a:t>serdos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9055929"/>
              </p:ext>
            </p:extLst>
          </p:nvPr>
        </p:nvGraphicFramePr>
        <p:xfrm>
          <a:off x="457200" y="1340766"/>
          <a:ext cx="8229600" cy="4608513"/>
        </p:xfrm>
        <a:graphic>
          <a:graphicData uri="http://schemas.openxmlformats.org/drawingml/2006/table">
            <a:tbl>
              <a:tblPr firstRow="1" firstCol="1" bandRow="1"/>
              <a:tblGrid>
                <a:gridCol w="1871411"/>
                <a:gridCol w="1933956"/>
                <a:gridCol w="464149"/>
                <a:gridCol w="1856598"/>
                <a:gridCol w="2103486"/>
              </a:tblGrid>
              <a:tr h="65835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Semester </a:t>
                      </a:r>
                      <a:r>
                        <a:rPr lang="en-US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Ganjil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Semester Genap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58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Agustus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Januari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Februari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Juli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Membuat BKD Ganjil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Memulai</a:t>
                      </a: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LKD </a:t>
                      </a:r>
                      <a:r>
                        <a:rPr lang="en-US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Ganjil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Membuat BKD Genap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Menilai LKD Genap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Rencana PD Ganjil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Assesmen PD Ganjil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Rencana PD Genap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Assesmen PD Genap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Renca PL 1 tahun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Asesmen Tengah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Asesmen Akhir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Rencana PkM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Asesmen Tengah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Asesmen Akhir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35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Membayar LKD Genap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Mambayar</a:t>
                      </a: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LKD </a:t>
                      </a:r>
                      <a:r>
                        <a:rPr lang="en-US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Ganjil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0272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ID" dirty="0" err="1" smtClean="0"/>
              <a:t>Alur</a:t>
            </a:r>
            <a:r>
              <a:rPr lang="en-ID" dirty="0" smtClean="0"/>
              <a:t> BKD/LKD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72815"/>
            <a:ext cx="8136904" cy="418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514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61</TotalTime>
  <Words>419</Words>
  <Application>Microsoft Office PowerPoint</Application>
  <PresentationFormat>On-screen Show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SOSIALISASI IMPLEMENTASI  BKD UNS </vt:lpstr>
      <vt:lpstr>DASAR HUKUM</vt:lpstr>
      <vt:lpstr>Tunjangan Dosen Diberikan kepada ?</vt:lpstr>
      <vt:lpstr>lanjutan</vt:lpstr>
      <vt:lpstr>Serdos Dihentikan apabila</vt:lpstr>
      <vt:lpstr>Penghitungan BKD didasarkan atas </vt:lpstr>
      <vt:lpstr>Serdos</vt:lpstr>
      <vt:lpstr>Alur BKD/serdos</vt:lpstr>
      <vt:lpstr>Alur BKD/LKD</vt:lpstr>
      <vt:lpstr>Laporan BKD/LKD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SOSIALISASI IMPLEMENTASI  BKD UNS</dc:title>
  <dc:creator>W10</dc:creator>
  <cp:lastModifiedBy>W10</cp:lastModifiedBy>
  <cp:revision>5</cp:revision>
  <dcterms:created xsi:type="dcterms:W3CDTF">2019-12-03T20:54:37Z</dcterms:created>
  <dcterms:modified xsi:type="dcterms:W3CDTF">2019-12-03T21:56:10Z</dcterms:modified>
</cp:coreProperties>
</file>