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1" r:id="rId3"/>
    <p:sldId id="290" r:id="rId4"/>
    <p:sldId id="262" r:id="rId5"/>
    <p:sldId id="263" r:id="rId6"/>
    <p:sldId id="273" r:id="rId7"/>
    <p:sldId id="274" r:id="rId8"/>
    <p:sldId id="272" r:id="rId9"/>
    <p:sldId id="284" r:id="rId10"/>
    <p:sldId id="286" r:id="rId11"/>
    <p:sldId id="275" r:id="rId12"/>
    <p:sldId id="276" r:id="rId13"/>
    <p:sldId id="287" r:id="rId14"/>
    <p:sldId id="278" r:id="rId15"/>
    <p:sldId id="277" r:id="rId16"/>
    <p:sldId id="288" r:id="rId17"/>
    <p:sldId id="28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70A62-6445-C144-9793-2A928B0F14A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D90B-99D8-184B-862D-FAA2323A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A2E-1A40-4F57-9569-2FBBEB7EB941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454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1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3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46AB09-51CA-4947-A550-15B9B8C96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0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1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D7E3-8FA1-4D73-9AD6-711510BFF3E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DAFB-E047-457D-82E6-989C2CA67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logo garud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6" descr="Image result for logo garuda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8" descr="Image result for logo garuda transparan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946" y="1206104"/>
            <a:ext cx="7772400" cy="1387259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Nilai-Nilai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Pancasila Di Era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Covid-19: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Perspektif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Kewarganegaraan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45280" y="4484318"/>
            <a:ext cx="4009005" cy="18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err="1" smtClean="0">
                <a:solidFill>
                  <a:schemeClr val="bg1"/>
                </a:solidFill>
              </a:rPr>
              <a:t>Oleh</a:t>
            </a:r>
            <a:r>
              <a:rPr lang="en-US" sz="1800" dirty="0" smtClean="0">
                <a:solidFill>
                  <a:schemeClr val="bg1"/>
                </a:solidFill>
              </a:rPr>
              <a:t>: Prof. Dr. </a:t>
            </a:r>
            <a:r>
              <a:rPr lang="en-US" sz="1800" dirty="0" err="1" smtClean="0">
                <a:solidFill>
                  <a:schemeClr val="bg1"/>
                </a:solidFill>
              </a:rPr>
              <a:t>Sapriya</a:t>
            </a:r>
            <a:r>
              <a:rPr lang="en-US" sz="1800" dirty="0" smtClean="0">
                <a:solidFill>
                  <a:schemeClr val="bg1"/>
                </a:solidFill>
              </a:rPr>
              <a:t>, M.Ed.</a:t>
            </a:r>
          </a:p>
          <a:p>
            <a:pPr algn="l"/>
            <a:r>
              <a:rPr lang="en-US" sz="1800" dirty="0" err="1" smtClean="0">
                <a:solidFill>
                  <a:schemeClr val="bg1"/>
                </a:solidFill>
              </a:rPr>
              <a:t>Sekjen</a:t>
            </a:r>
            <a:r>
              <a:rPr lang="en-US" sz="1800" dirty="0" smtClean="0">
                <a:solidFill>
                  <a:schemeClr val="bg1"/>
                </a:solidFill>
              </a:rPr>
              <a:t> AP3KnI</a:t>
            </a:r>
          </a:p>
          <a:p>
            <a:pPr algn="l"/>
            <a:r>
              <a:rPr lang="en-US" sz="1800" dirty="0" err="1" smtClean="0">
                <a:solidFill>
                  <a:schemeClr val="bg1"/>
                </a:solidFill>
              </a:rPr>
              <a:t>Dosen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Universitas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Pendidikan</a:t>
            </a:r>
            <a:r>
              <a:rPr lang="en-US" sz="1800" dirty="0" smtClean="0">
                <a:solidFill>
                  <a:schemeClr val="bg1"/>
                </a:solidFill>
              </a:rPr>
              <a:t> Indonesia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Email: </a:t>
            </a:r>
            <a:r>
              <a:rPr lang="en-US" sz="1800" dirty="0" err="1" smtClean="0">
                <a:solidFill>
                  <a:schemeClr val="bg1"/>
                </a:solidFill>
              </a:rPr>
              <a:t>sapriya@upi.edu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6670" y="168486"/>
            <a:ext cx="8357178" cy="809018"/>
            <a:chOff x="696670" y="168485"/>
            <a:chExt cx="7986663" cy="1134389"/>
          </a:xfrm>
        </p:grpSpPr>
        <p:grpSp>
          <p:nvGrpSpPr>
            <p:cNvPr id="7" name="Group 6"/>
            <p:cNvGrpSpPr/>
            <p:nvPr/>
          </p:nvGrpSpPr>
          <p:grpSpPr>
            <a:xfrm>
              <a:off x="696670" y="168485"/>
              <a:ext cx="7330493" cy="1037619"/>
              <a:chOff x="342260" y="168485"/>
              <a:chExt cx="7684903" cy="123090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182286" y="350078"/>
                <a:ext cx="6844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ASOSIASI PROFESI PENDIDIKAN PANCASILA </a:t>
                </a:r>
                <a:endParaRPr lang="en-US" sz="1600" dirty="0"/>
              </a:p>
              <a:p>
                <a:pPr algn="ctr"/>
                <a:r>
                  <a:rPr lang="en-US" sz="1600" b="1" dirty="0"/>
                  <a:t>DAN KEWARGANEGARAAN INDONESIA</a:t>
                </a:r>
                <a:endParaRPr lang="en-US" sz="1600" dirty="0"/>
              </a:p>
              <a:p>
                <a:pPr algn="ctr"/>
                <a:r>
                  <a:rPr lang="en-US" sz="1600" i="1" dirty="0"/>
                  <a:t>SK </a:t>
                </a:r>
                <a:r>
                  <a:rPr lang="en-US" sz="1600" i="1" dirty="0" err="1"/>
                  <a:t>Menteri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Hukum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dan</a:t>
                </a:r>
                <a:r>
                  <a:rPr lang="en-US" sz="1600" i="1" dirty="0"/>
                  <a:t> HAM No.AHU-174.A.H.01.07.Tahun 2013</a:t>
                </a:r>
                <a:endParaRPr lang="en-US" sz="16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260" y="168485"/>
                <a:ext cx="1230901" cy="123090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5" y="168485"/>
              <a:ext cx="1084798" cy="1134389"/>
            </a:xfrm>
            <a:prstGeom prst="rect">
              <a:avLst/>
            </a:prstGeom>
          </p:spPr>
        </p:pic>
      </p:grpSp>
      <p:sp>
        <p:nvSpPr>
          <p:cNvPr id="13" name="Subtitle 2"/>
          <p:cNvSpPr txBox="1">
            <a:spLocks/>
          </p:cNvSpPr>
          <p:nvPr/>
        </p:nvSpPr>
        <p:spPr>
          <a:xfrm>
            <a:off x="228600" y="2667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Webinar Nasional </a:t>
            </a:r>
            <a:r>
              <a:rPr lang="en-US" dirty="0" err="1" smtClean="0"/>
              <a:t>Penjabaran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Pancasila di Era </a:t>
            </a:r>
            <a:r>
              <a:rPr lang="en-US" dirty="0" err="1" smtClean="0"/>
              <a:t>Pandemi</a:t>
            </a:r>
            <a:r>
              <a:rPr lang="en-US" dirty="0" smtClean="0"/>
              <a:t> Covid-19, UNS 3 </a:t>
            </a:r>
            <a:r>
              <a:rPr lang="en-US" dirty="0" err="1" smtClean="0"/>
              <a:t>Juni</a:t>
            </a:r>
            <a:r>
              <a:rPr lang="en-US" dirty="0" smtClean="0"/>
              <a:t> 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PENJABARAN NILAI-NILAI PANCASILA</a:t>
            </a:r>
            <a:endParaRPr lang="en-US" altLang="en-US" sz="3200" dirty="0"/>
          </a:p>
        </p:txBody>
      </p:sp>
      <p:graphicFrame>
        <p:nvGraphicFramePr>
          <p:cNvPr id="8210" name="Group 1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14672"/>
        </p:xfrm>
        <a:graphic>
          <a:graphicData uri="http://schemas.openxmlformats.org/drawingml/2006/table">
            <a:tbl>
              <a:tblPr/>
              <a:tblGrid>
                <a:gridCol w="33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Religius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Jujur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Toleransi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Disiplin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Kerja keras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Kreatif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Mandiri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Demokratis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Rasa Ingin Tahu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Semangat Kebangsaan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Cinta Tanah 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Menghargai Prestasi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Bersahabat/Komunikatif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 Cinta Damai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 Gemar Membaca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 Peduli lingkungan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 Peduli sosial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 Tanggung Jawab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7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BAGAIMANA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IMPLEMENTASI NILAI-NILAI PANCASILA DALAM PROSES PENDIDIKAN?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753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80846"/>
            <a:ext cx="9144000" cy="3743654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47" y="100043"/>
            <a:ext cx="8618726" cy="90505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PRINSIP PENDIDIKAN NILAI-NILAI PANCASILA: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57251"/>
            <a:ext cx="9144000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50927"/>
          <a:stretch/>
        </p:blipFill>
        <p:spPr>
          <a:xfrm>
            <a:off x="253095" y="1833090"/>
            <a:ext cx="1553135" cy="3394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6230" y="1601696"/>
            <a:ext cx="70632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/>
              <a:t>MENGAPA PERLU IMPLEMENTASI NILAI-NILAI PANCASILA?</a:t>
            </a:r>
          </a:p>
          <a:p>
            <a:endParaRPr lang="en-US" sz="2100" b="1" dirty="0"/>
          </a:p>
          <a:p>
            <a:r>
              <a:rPr lang="en-US" sz="2400" dirty="0"/>
              <a:t>Alexis de </a:t>
            </a:r>
            <a:r>
              <a:rPr lang="en-US" sz="2400" dirty="0" err="1" smtClean="0"/>
              <a:t>Toqueville</a:t>
            </a:r>
            <a:r>
              <a:rPr lang="en-US" sz="2400" dirty="0" smtClean="0"/>
              <a:t>: “</a:t>
            </a:r>
            <a:r>
              <a:rPr lang="en-US" sz="2400" i="1" dirty="0" smtClean="0"/>
              <a:t>each </a:t>
            </a:r>
            <a:r>
              <a:rPr lang="en-US" sz="2400" i="1" dirty="0"/>
              <a:t>new generation is a new people that must acquire the knowledge, learn the skills, and develop the dispositions or traits of private and public character that undergird a constitutional democracy</a:t>
            </a:r>
            <a:r>
              <a:rPr lang="en-US" sz="2400" dirty="0"/>
              <a:t>. (Branson, 1998:2). </a:t>
            </a:r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400" dirty="0"/>
              <a:t>Dari </a:t>
            </a:r>
            <a:r>
              <a:rPr lang="en-US" sz="2400" dirty="0" err="1"/>
              <a:t>perspektif</a:t>
            </a:r>
            <a:r>
              <a:rPr lang="en-US" sz="2400" dirty="0"/>
              <a:t> </a:t>
            </a:r>
            <a:r>
              <a:rPr lang="en-US" sz="2400" dirty="0" err="1"/>
              <a:t>antropologi</a:t>
            </a:r>
            <a:r>
              <a:rPr lang="en-US" sz="2400" dirty="0"/>
              <a:t>, </a:t>
            </a:r>
            <a:r>
              <a:rPr lang="en-US" sz="2400" dirty="0" err="1"/>
              <a:t>pembudayaan</a:t>
            </a:r>
            <a:r>
              <a:rPr lang="en-US" sz="2400" dirty="0"/>
              <a:t> Pancasila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mengingat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kebudayaan</a:t>
            </a:r>
            <a:r>
              <a:rPr lang="en-US" sz="2400" dirty="0"/>
              <a:t> Indonesia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ratusan</a:t>
            </a:r>
            <a:r>
              <a:rPr lang="en-US" sz="2400" dirty="0"/>
              <a:t>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ribuan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yang </a:t>
            </a:r>
            <a:r>
              <a:rPr lang="en-US" sz="2400" dirty="0" err="1"/>
              <a:t>tersebar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suku-suku</a:t>
            </a:r>
            <a:r>
              <a:rPr lang="en-US" sz="2400" dirty="0"/>
              <a:t> di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air. (</a:t>
            </a:r>
            <a:r>
              <a:rPr lang="en-US" sz="2400" dirty="0" err="1"/>
              <a:t>Soemardjan</a:t>
            </a:r>
            <a:r>
              <a:rPr lang="en-US" sz="2400" dirty="0"/>
              <a:t>, </a:t>
            </a:r>
            <a:r>
              <a:rPr lang="en-US" sz="2400" dirty="0" smtClean="0"/>
              <a:t>1990) </a:t>
            </a:r>
            <a:endParaRPr lang="en-US" sz="2100" b="1" dirty="0"/>
          </a:p>
          <a:p>
            <a:endParaRPr lang="en-US" sz="2100" b="1" dirty="0"/>
          </a:p>
        </p:txBody>
      </p:sp>
      <p:sp>
        <p:nvSpPr>
          <p:cNvPr id="10" name="Rectangle 9"/>
          <p:cNvSpPr/>
          <p:nvPr/>
        </p:nvSpPr>
        <p:spPr>
          <a:xfrm>
            <a:off x="353449" y="10004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005093"/>
            <a:ext cx="443570" cy="413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451736" y="5658972"/>
            <a:ext cx="751115" cy="380639"/>
            <a:chOff x="12656456" y="4328935"/>
            <a:chExt cx="1001486" cy="5075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13441" y="4559455"/>
              <a:ext cx="21680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5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80846"/>
            <a:ext cx="9144000" cy="3743654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47" y="100043"/>
            <a:ext cx="8618726" cy="90505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PRINSIP PENDIDIKAN NILAI-NILAI PANCASILA: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57251"/>
            <a:ext cx="9144000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50927"/>
          <a:stretch/>
        </p:blipFill>
        <p:spPr>
          <a:xfrm>
            <a:off x="535450" y="1916457"/>
            <a:ext cx="1553135" cy="3394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601696"/>
            <a:ext cx="5793441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/>
              <a:t>KI HADJAR DEWANTARA:</a:t>
            </a:r>
          </a:p>
          <a:p>
            <a:r>
              <a:rPr lang="en-US" sz="2800" b="1" dirty="0" smtClean="0"/>
              <a:t>ING NGARSO SUNG TULADA, </a:t>
            </a:r>
          </a:p>
          <a:p>
            <a:r>
              <a:rPr lang="en-US" sz="2800" b="1" dirty="0" smtClean="0"/>
              <a:t>ING MADYO MANGUN KARSO, </a:t>
            </a:r>
          </a:p>
          <a:p>
            <a:r>
              <a:rPr lang="en-US" sz="2800" b="1" dirty="0" smtClean="0"/>
              <a:t>TUT WURI HANDAYANI;</a:t>
            </a:r>
          </a:p>
          <a:p>
            <a:endParaRPr lang="en-US" sz="2100" b="1" dirty="0"/>
          </a:p>
          <a:p>
            <a:r>
              <a:rPr lang="en-US" sz="2100" b="1" dirty="0" smtClean="0"/>
              <a:t>KEARIFAN LOKAL:</a:t>
            </a:r>
          </a:p>
          <a:p>
            <a:r>
              <a:rPr lang="en-US" sz="2800" b="1" dirty="0" smtClean="0"/>
              <a:t>SILIH ASAH, SILIH ASIH, SILIH ASUH.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53449" y="10004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005093"/>
            <a:ext cx="443570" cy="413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451736" y="5658972"/>
            <a:ext cx="751115" cy="380639"/>
            <a:chOff x="12656456" y="4328935"/>
            <a:chExt cx="1001486" cy="5075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13441" y="4559455"/>
              <a:ext cx="21680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1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8997988" cy="1495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562708" y="352670"/>
            <a:ext cx="843528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Keseimbangan antara sikap, keterampilan dan pengetahuan untuk membangun </a:t>
            </a:r>
            <a:r>
              <a:rPr lang="id-ID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soft skills </a:t>
            </a:r>
            <a: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</a:t>
            </a:r>
            <a:b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d-ID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hard skills</a:t>
            </a:r>
            <a:r>
              <a:rPr lang="id-ID" sz="28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id-ID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1828800"/>
            <a:ext cx="5334000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59088" y="1828800"/>
            <a:ext cx="3505200" cy="426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53957" y="1828800"/>
            <a:ext cx="2418043" cy="426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5891762" y="3150580"/>
            <a:ext cx="1416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Attitude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083710" y="3121804"/>
            <a:ext cx="792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Skill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2057400" y="3132457"/>
            <a:ext cx="1602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Knowledge</a:t>
            </a:r>
            <a:endParaRPr lang="id-ID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057400" y="5029200"/>
            <a:ext cx="533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3886200"/>
            <a:ext cx="533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7400" y="2743200"/>
            <a:ext cx="533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1066800" y="5410201"/>
            <a:ext cx="580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chemeClr val="accent5">
                    <a:lumMod val="50000"/>
                  </a:schemeClr>
                </a:solidFill>
              </a:rPr>
              <a:t>SD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1066800" y="4343401"/>
            <a:ext cx="859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chemeClr val="accent5">
                    <a:lumMod val="50000"/>
                  </a:schemeClr>
                </a:solidFill>
              </a:rPr>
              <a:t>SMP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827584" y="3200401"/>
            <a:ext cx="12378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chemeClr val="accent5">
                    <a:lumMod val="50000"/>
                  </a:schemeClr>
                </a:solidFill>
              </a:rPr>
              <a:t>SMA/K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1066801" y="2068515"/>
            <a:ext cx="552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chemeClr val="accent5">
                    <a:lumMod val="50000"/>
                  </a:schemeClr>
                </a:solidFill>
              </a:rPr>
              <a:t>PT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708" y="6324600"/>
            <a:ext cx="80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Sumber: Marzano (1985), Bruner (1960).</a:t>
            </a:r>
            <a:endParaRPr lang="id-ID" dirty="0"/>
          </a:p>
        </p:txBody>
      </p:sp>
      <p:sp>
        <p:nvSpPr>
          <p:cNvPr id="19" name="Slide Number Placeholder 2"/>
          <p:cNvSpPr txBox="1"/>
          <p:nvPr/>
        </p:nvSpPr>
        <p:spPr>
          <a:xfrm>
            <a:off x="8153400" y="6492875"/>
            <a:ext cx="990604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defRPr/>
            </a:pPr>
            <a:fld id="{B7D2FE6F-D628-400C-9D64-74A1BC767698}" type="slidenum">
              <a:rPr lang="en-US" sz="2000" b="1">
                <a:solidFill>
                  <a:schemeClr val="accent5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pPr algn="r">
                <a:defRPr/>
              </a:pPr>
              <a:t>14</a:t>
            </a:fld>
            <a:endParaRPr lang="id-ID" sz="1400" b="1" dirty="0">
              <a:solidFill>
                <a:schemeClr val="accent5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41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80846"/>
            <a:ext cx="9144000" cy="3743654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47" y="100043"/>
            <a:ext cx="8618726" cy="90505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SIFAT GURU/ PENDIDIK NILAI-NILAI PANCASILA: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57251"/>
            <a:ext cx="9144000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50927"/>
          <a:stretch/>
        </p:blipFill>
        <p:spPr>
          <a:xfrm>
            <a:off x="535450" y="1916457"/>
            <a:ext cx="1553135" cy="3394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601696"/>
            <a:ext cx="624840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/>
              <a:t>GURU YANG CERDAS DAN MAU MEMBANGUN JEJARING / KOMUNIKASI (DGN ORANG TUA);</a:t>
            </a:r>
          </a:p>
          <a:p>
            <a:endParaRPr lang="en-US" sz="2100" b="1" dirty="0"/>
          </a:p>
          <a:p>
            <a:r>
              <a:rPr lang="en-US" sz="2100" b="1" dirty="0" smtClean="0"/>
              <a:t>GURU YANG SABAR/ TIDAK MUDAH MENYERAH;</a:t>
            </a:r>
            <a:endParaRPr lang="en-US" sz="2100" b="1" dirty="0"/>
          </a:p>
          <a:p>
            <a:pPr marL="214313" indent="-214313">
              <a:buFontTx/>
              <a:buChar char="-"/>
            </a:pPr>
            <a:endParaRPr lang="en-US" sz="1500" dirty="0"/>
          </a:p>
          <a:p>
            <a:r>
              <a:rPr lang="en-US" sz="2100" b="1" dirty="0" smtClean="0"/>
              <a:t>GURU YANG SIAP BEKERJA KERAS;</a:t>
            </a:r>
          </a:p>
          <a:p>
            <a:endParaRPr lang="en-US" sz="2100" b="1" dirty="0"/>
          </a:p>
          <a:p>
            <a:r>
              <a:rPr lang="en-US" sz="2100" b="1" dirty="0" smtClean="0"/>
              <a:t>GURU YANG SELALU MENDO’AKAN SISWANYA;</a:t>
            </a:r>
          </a:p>
          <a:p>
            <a:endParaRPr lang="en-US" sz="2100" b="1" dirty="0"/>
          </a:p>
          <a:p>
            <a:r>
              <a:rPr lang="en-US" sz="2100" b="1" dirty="0" smtClean="0"/>
              <a:t>GURU YANG MENJADI TELADAN/ CONTOH/MODEL;</a:t>
            </a:r>
          </a:p>
          <a:p>
            <a:endParaRPr lang="en-US" sz="2100" b="1" dirty="0"/>
          </a:p>
          <a:p>
            <a:r>
              <a:rPr lang="en-US" sz="2100" b="1" dirty="0" smtClean="0"/>
              <a:t>GURU YANG IKHLAS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353449" y="10004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005093"/>
            <a:ext cx="443570" cy="413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451736" y="5658972"/>
            <a:ext cx="751115" cy="380639"/>
            <a:chOff x="12656456" y="4328935"/>
            <a:chExt cx="1001486" cy="5075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13441" y="4559455"/>
              <a:ext cx="21680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4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80846"/>
            <a:ext cx="9144000" cy="3743654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56" y="378604"/>
            <a:ext cx="8618726" cy="905050"/>
          </a:xfrm>
        </p:spPr>
        <p:txBody>
          <a:bodyPr>
            <a:normAutofit/>
          </a:bodyPr>
          <a:lstStyle/>
          <a:p>
            <a:r>
              <a:rPr lang="id-ID" altLang="en-US" sz="3200" dirty="0"/>
              <a:t>STRATEGI PENDIDIKAN NILAI-NILAI PANCASILA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50927"/>
          <a:stretch/>
        </p:blipFill>
        <p:spPr>
          <a:xfrm>
            <a:off x="535450" y="1916457"/>
            <a:ext cx="1553135" cy="3394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3449" y="10004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005093"/>
            <a:ext cx="443570" cy="413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451736" y="5658972"/>
            <a:ext cx="751115" cy="380639"/>
            <a:chOff x="12656456" y="4328935"/>
            <a:chExt cx="1001486" cy="5075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13441" y="4559455"/>
              <a:ext cx="21680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8</a:t>
              </a: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959680" y="1419092"/>
            <a:ext cx="6321287" cy="49530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d-ID" sz="2400" dirty="0" smtClean="0"/>
              <a:t>KELUARGA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d-ID" sz="2400" dirty="0" smtClean="0"/>
              <a:t>SATUAN PENDIDIKAN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d-ID" sz="2400" dirty="0" smtClean="0"/>
              <a:t>MASYARAKAT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d-ID" sz="2400" dirty="0" smtClean="0"/>
              <a:t>DUNIA USAHA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d-ID" sz="2400" dirty="0" smtClean="0"/>
              <a:t>PARTAI POLITIK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d-ID" sz="2400" dirty="0" smtClean="0"/>
              <a:t>MEDIA MASSA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id-ID" sz="2400" dirty="0" smtClean="0"/>
              <a:t>LEMBAGA NEGARA DAN PEMERINTAHAN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45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80846"/>
            <a:ext cx="9144000" cy="3743654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817" y="378604"/>
            <a:ext cx="6659218" cy="905050"/>
          </a:xfrm>
        </p:spPr>
        <p:txBody>
          <a:bodyPr>
            <a:normAutofit/>
          </a:bodyPr>
          <a:lstStyle/>
          <a:p>
            <a:pPr algn="ctr"/>
            <a:r>
              <a:rPr lang="id-ID" altLang="en-US" sz="3200"/>
              <a:t>WUJUD STRATEGI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50927"/>
          <a:stretch/>
        </p:blipFill>
        <p:spPr>
          <a:xfrm>
            <a:off x="535450" y="1916457"/>
            <a:ext cx="1553135" cy="3394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3449" y="10004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005093"/>
            <a:ext cx="443570" cy="413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451736" y="5658972"/>
            <a:ext cx="751115" cy="380639"/>
            <a:chOff x="12656456" y="4328935"/>
            <a:chExt cx="1001486" cy="5075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13441" y="4559455"/>
              <a:ext cx="21680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8</a:t>
              </a:r>
            </a:p>
          </p:txBody>
        </p:sp>
      </p:grp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2365512" y="1600200"/>
            <a:ext cx="6321287" cy="3488635"/>
          </a:xfrm>
        </p:spPr>
        <p:txBody>
          <a:bodyPr>
            <a:normAutofit/>
          </a:bodyPr>
          <a:lstStyle/>
          <a:p>
            <a:r>
              <a:rPr lang="id-ID" altLang="en-US" sz="2400" dirty="0"/>
              <a:t>PEMODELAN &amp; KETELADANAN</a:t>
            </a:r>
          </a:p>
          <a:p>
            <a:r>
              <a:rPr lang="id-ID" altLang="en-US" sz="2400" dirty="0"/>
              <a:t>PENGHARGAAN</a:t>
            </a:r>
          </a:p>
          <a:p>
            <a:r>
              <a:rPr lang="id-ID" altLang="en-US" sz="2400" dirty="0"/>
              <a:t>PENGIDOLAAN</a:t>
            </a:r>
          </a:p>
          <a:p>
            <a:r>
              <a:rPr lang="id-ID" altLang="en-US" sz="2400" dirty="0"/>
              <a:t>FASILITASI</a:t>
            </a:r>
          </a:p>
          <a:p>
            <a:r>
              <a:rPr lang="id-ID" altLang="en-US" sz="2400" dirty="0"/>
              <a:t>HADIAH</a:t>
            </a:r>
          </a:p>
          <a:p>
            <a:r>
              <a:rPr lang="id-ID" altLang="en-US" sz="2400" dirty="0"/>
              <a:t>HUKUMAN</a:t>
            </a:r>
          </a:p>
          <a:p>
            <a:r>
              <a:rPr lang="id-ID" altLang="en-US" sz="2400" dirty="0"/>
              <a:t>BERKELANJUTAN</a:t>
            </a:r>
          </a:p>
        </p:txBody>
      </p:sp>
    </p:spTree>
    <p:extLst>
      <p:ext uri="{BB962C8B-B14F-4D97-AF65-F5344CB8AC3E}">
        <p14:creationId xmlns:p14="http://schemas.microsoft.com/office/powerpoint/2010/main" val="10581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21" y="2041526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TERIMA KASIH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88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1521" y="1"/>
            <a:ext cx="7789778" cy="901520"/>
            <a:chOff x="342260" y="27835"/>
            <a:chExt cx="8691300" cy="1371551"/>
          </a:xfrm>
        </p:grpSpPr>
        <p:grpSp>
          <p:nvGrpSpPr>
            <p:cNvPr id="5" name="Group 4"/>
            <p:cNvGrpSpPr/>
            <p:nvPr/>
          </p:nvGrpSpPr>
          <p:grpSpPr>
            <a:xfrm>
              <a:off x="342260" y="168485"/>
              <a:ext cx="7684903" cy="1230901"/>
              <a:chOff x="342260" y="168485"/>
              <a:chExt cx="7684903" cy="12309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182286" y="350078"/>
                <a:ext cx="6844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ASOSIASI PROFESI PENDIDIKAN PANCASILA </a:t>
                </a:r>
                <a:endParaRPr lang="en-US" sz="1600" dirty="0"/>
              </a:p>
              <a:p>
                <a:pPr algn="ctr"/>
                <a:r>
                  <a:rPr lang="en-US" sz="1600" b="1" dirty="0"/>
                  <a:t>DAN KEWARGANEGARAAN INDONESIA</a:t>
                </a:r>
                <a:endParaRPr lang="en-US" sz="1600" dirty="0"/>
              </a:p>
              <a:p>
                <a:pPr algn="ctr"/>
                <a:r>
                  <a:rPr lang="en-US" sz="1600" i="1" dirty="0"/>
                  <a:t>SK </a:t>
                </a:r>
                <a:r>
                  <a:rPr lang="en-US" sz="1600" i="1" dirty="0" err="1"/>
                  <a:t>Menteri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Hukum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dan</a:t>
                </a:r>
                <a:r>
                  <a:rPr lang="en-US" sz="1600" i="1" dirty="0"/>
                  <a:t> HAM No.AHU-174.A.H.01.07.Tahun 2013</a:t>
                </a:r>
                <a:endParaRPr lang="en-US" sz="1600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260" y="168485"/>
                <a:ext cx="1230901" cy="1230901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469" y="27835"/>
              <a:ext cx="1177091" cy="1230901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699" y="1681821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Masalah-Masalah</a:t>
            </a:r>
            <a:r>
              <a:rPr lang="en-US" sz="3600" dirty="0"/>
              <a:t> di Era Covid-19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1429" y="5791200"/>
            <a:ext cx="2316826" cy="740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38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1699" y="2468880"/>
            <a:ext cx="8229600" cy="40623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(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,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nafkah</a:t>
            </a:r>
            <a:r>
              <a:rPr lang="en-US" dirty="0"/>
              <a:t>, </a:t>
            </a:r>
            <a:r>
              <a:rPr lang="en-US" dirty="0" err="1"/>
              <a:t>transportasi</a:t>
            </a:r>
            <a:r>
              <a:rPr lang="en-US" dirty="0"/>
              <a:t>,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/>
              <a:t>dll</a:t>
            </a:r>
            <a:r>
              <a:rPr lang="en-US" dirty="0"/>
              <a:t>.)</a:t>
            </a:r>
          </a:p>
          <a:p>
            <a:r>
              <a:rPr lang="en-US" dirty="0"/>
              <a:t>2.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(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, </a:t>
            </a:r>
            <a:r>
              <a:rPr lang="en-US" dirty="0" err="1"/>
              <a:t>jaringan</a:t>
            </a:r>
            <a:r>
              <a:rPr lang="en-US" dirty="0"/>
              <a:t> internet,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kondusif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/ proses </a:t>
            </a:r>
            <a:r>
              <a:rPr lang="en-US" dirty="0" err="1" smtClean="0"/>
              <a:t>internalisasi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pembudayaan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/>
              <a:t>Koordinasi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 smtClean="0"/>
              <a:t>sinergis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/ </a:t>
            </a:r>
            <a:r>
              <a:rPr lang="en-US" dirty="0" err="1" smtClean="0"/>
              <a:t>ketimpangan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penangan</a:t>
            </a:r>
            <a:r>
              <a:rPr lang="en-US" dirty="0" smtClean="0"/>
              <a:t> covod-19).</a:t>
            </a:r>
            <a:endParaRPr lang="en-US" dirty="0"/>
          </a:p>
          <a:p>
            <a:r>
              <a:rPr lang="en-US" dirty="0" smtClean="0"/>
              <a:t>5. 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kenormalan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id-ID" altLang="en-US" dirty="0"/>
              <a:t>Protokol Kesehatan di Era Pandemi Covid-19.</a:t>
            </a:r>
          </a:p>
          <a:p>
            <a:endParaRPr lang="id-ID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473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1521" y="1"/>
            <a:ext cx="7789778" cy="901520"/>
            <a:chOff x="342260" y="27835"/>
            <a:chExt cx="8691300" cy="1371551"/>
          </a:xfrm>
        </p:grpSpPr>
        <p:grpSp>
          <p:nvGrpSpPr>
            <p:cNvPr id="5" name="Group 4"/>
            <p:cNvGrpSpPr/>
            <p:nvPr/>
          </p:nvGrpSpPr>
          <p:grpSpPr>
            <a:xfrm>
              <a:off x="342260" y="168485"/>
              <a:ext cx="7684903" cy="1230901"/>
              <a:chOff x="342260" y="168485"/>
              <a:chExt cx="7684903" cy="12309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182286" y="350078"/>
                <a:ext cx="6844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ASOSIASI PROFESI PENDIDIKAN PANCASILA </a:t>
                </a:r>
                <a:endParaRPr lang="en-US" sz="1600" dirty="0"/>
              </a:p>
              <a:p>
                <a:pPr algn="ctr"/>
                <a:r>
                  <a:rPr lang="en-US" sz="1600" b="1" dirty="0"/>
                  <a:t>DAN KEWARGANEGARAAN INDONESIA</a:t>
                </a:r>
                <a:endParaRPr lang="en-US" sz="1600" dirty="0"/>
              </a:p>
              <a:p>
                <a:pPr algn="ctr"/>
                <a:r>
                  <a:rPr lang="en-US" sz="1600" i="1" dirty="0"/>
                  <a:t>SK </a:t>
                </a:r>
                <a:r>
                  <a:rPr lang="en-US" sz="1600" i="1" dirty="0" err="1"/>
                  <a:t>Menteri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Hukum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dan</a:t>
                </a:r>
                <a:r>
                  <a:rPr lang="en-US" sz="1600" i="1" dirty="0"/>
                  <a:t> HAM No.AHU-174.A.H.01.07.Tahun 2013</a:t>
                </a:r>
                <a:endParaRPr lang="en-US" sz="1600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260" y="168485"/>
                <a:ext cx="1230901" cy="1230901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469" y="27835"/>
              <a:ext cx="1177091" cy="1230901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699" y="1681821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E</a:t>
            </a:r>
            <a:r>
              <a:rPr lang="id-ID" altLang="en-US" sz="3600" dirty="0" err="1"/>
              <a:t>ra</a:t>
            </a:r>
            <a:r>
              <a:rPr lang="id-ID" altLang="en-US" sz="3600" dirty="0"/>
              <a:t> Pandemi </a:t>
            </a:r>
            <a:r>
              <a:rPr lang="id-ID" altLang="en-US" sz="3600" dirty="0" err="1"/>
              <a:t>Covid</a:t>
            </a:r>
            <a:r>
              <a:rPr lang="id-ID" altLang="en-US" sz="3600" dirty="0"/>
              <a:t> 19</a:t>
            </a:r>
            <a:endParaRPr lang="en-US" sz="3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1429" y="5791200"/>
            <a:ext cx="2316826" cy="740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38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1699" y="2468880"/>
            <a:ext cx="8229600" cy="3414769"/>
          </a:xfrm>
        </p:spPr>
        <p:txBody>
          <a:bodyPr>
            <a:normAutofit/>
          </a:bodyPr>
          <a:lstStyle/>
          <a:p>
            <a:r>
              <a:rPr lang="id-ID" altLang="en-US" sz="2800" dirty="0" smtClean="0"/>
              <a:t>Protokol Kesehatan di Era Pandemi Covid-19 yang </a:t>
            </a:r>
            <a:r>
              <a:rPr lang="id-ID" altLang="en-US" dirty="0" smtClean="0"/>
              <a:t>akan</a:t>
            </a:r>
            <a:r>
              <a:rPr lang="id-ID" altLang="en-US" sz="2800" dirty="0" smtClean="0"/>
              <a:t> membentuk perilaku masyarakat: </a:t>
            </a:r>
          </a:p>
          <a:p>
            <a:r>
              <a:rPr lang="id-ID" sz="2800" dirty="0" smtClean="0"/>
              <a:t>1. </a:t>
            </a:r>
            <a:r>
              <a:rPr lang="en-US" sz="2800" dirty="0" err="1" smtClean="0"/>
              <a:t>pembatasan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pemisahan</a:t>
            </a:r>
            <a:r>
              <a:rPr lang="en-US" sz="2800" dirty="0"/>
              <a:t> </a:t>
            </a:r>
            <a:r>
              <a:rPr lang="en-US" sz="2800" dirty="0" err="1" smtClean="0"/>
              <a:t>fisik</a:t>
            </a:r>
            <a:r>
              <a:rPr lang="en-US" sz="2800" dirty="0"/>
              <a:t>;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masker; </a:t>
            </a:r>
          </a:p>
          <a:p>
            <a:r>
              <a:rPr lang="en-US" sz="2800" dirty="0" smtClean="0"/>
              <a:t>3. </a:t>
            </a:r>
            <a:r>
              <a:rPr lang="en-US" sz="2800" dirty="0"/>
              <a:t>hand </a:t>
            </a:r>
            <a:r>
              <a:rPr lang="en-US" sz="2800" dirty="0" smtClean="0"/>
              <a:t>sanitizer;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4. </a:t>
            </a:r>
            <a:r>
              <a:rPr lang="en-US" sz="2800" dirty="0" err="1" smtClean="0"/>
              <a:t>cuci</a:t>
            </a:r>
            <a:r>
              <a:rPr lang="en-US" sz="2800" dirty="0" smtClean="0"/>
              <a:t> </a:t>
            </a:r>
            <a:r>
              <a:rPr lang="en-US" sz="2800" dirty="0" err="1"/>
              <a:t>tangan</a:t>
            </a:r>
            <a:r>
              <a:rPr lang="en-US" sz="2800" dirty="0"/>
              <a:t> </a:t>
            </a:r>
            <a:r>
              <a:rPr lang="en-US" sz="2800" dirty="0" err="1"/>
              <a:t>pakai</a:t>
            </a:r>
            <a:r>
              <a:rPr lang="en-US" sz="2800" dirty="0"/>
              <a:t> </a:t>
            </a:r>
            <a:r>
              <a:rPr lang="en-US" sz="2800" dirty="0" err="1"/>
              <a:t>sabun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sehat</a:t>
            </a:r>
            <a:r>
              <a:rPr lang="en-US" sz="2800" dirty="0"/>
              <a:t>. </a:t>
            </a:r>
            <a:r>
              <a:rPr lang="en-US" sz="2800" dirty="0" smtClean="0"/>
              <a:t> </a:t>
            </a:r>
            <a:endParaRPr lang="id-ID" altLang="en-US" sz="2800" dirty="0" smtClean="0"/>
          </a:p>
          <a:p>
            <a:endParaRPr lang="id-ID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1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1521" y="1"/>
            <a:ext cx="7789778" cy="901520"/>
            <a:chOff x="342260" y="27835"/>
            <a:chExt cx="8691300" cy="1371551"/>
          </a:xfrm>
        </p:grpSpPr>
        <p:grpSp>
          <p:nvGrpSpPr>
            <p:cNvPr id="5" name="Group 4"/>
            <p:cNvGrpSpPr/>
            <p:nvPr/>
          </p:nvGrpSpPr>
          <p:grpSpPr>
            <a:xfrm>
              <a:off x="342260" y="168485"/>
              <a:ext cx="7684903" cy="1230901"/>
              <a:chOff x="342260" y="168485"/>
              <a:chExt cx="7684903" cy="123090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182286" y="350078"/>
                <a:ext cx="68448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ASOSIASI PROFESI PENDIDIKAN PANCASILA </a:t>
                </a:r>
                <a:endParaRPr lang="en-US" sz="1600" dirty="0"/>
              </a:p>
              <a:p>
                <a:pPr algn="ctr"/>
                <a:r>
                  <a:rPr lang="en-US" sz="1600" b="1" dirty="0"/>
                  <a:t>DAN KEWARGANEGARAAN INDONESIA</a:t>
                </a:r>
                <a:endParaRPr lang="en-US" sz="1600" dirty="0"/>
              </a:p>
              <a:p>
                <a:pPr algn="ctr"/>
                <a:r>
                  <a:rPr lang="en-US" sz="1600" i="1" dirty="0"/>
                  <a:t>SK </a:t>
                </a:r>
                <a:r>
                  <a:rPr lang="en-US" sz="1600" i="1" dirty="0" err="1"/>
                  <a:t>Menteri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Hukum</a:t>
                </a:r>
                <a:r>
                  <a:rPr lang="en-US" sz="1600" i="1" dirty="0"/>
                  <a:t> </a:t>
                </a:r>
                <a:r>
                  <a:rPr lang="en-US" sz="1600" i="1" dirty="0" err="1"/>
                  <a:t>dan</a:t>
                </a:r>
                <a:r>
                  <a:rPr lang="en-US" sz="1600" i="1" dirty="0"/>
                  <a:t> HAM No.AHU-174.A.H.01.07.Tahun 2013</a:t>
                </a:r>
                <a:endParaRPr lang="en-US" sz="1600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260" y="168485"/>
                <a:ext cx="1230901" cy="1230901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469" y="27835"/>
              <a:ext cx="1177091" cy="1230901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699" y="1199222"/>
            <a:ext cx="8229600" cy="600216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E</a:t>
            </a:r>
            <a:r>
              <a:rPr lang="id-ID" altLang="en-US" sz="3600" dirty="0" err="1"/>
              <a:t>ra</a:t>
            </a:r>
            <a:r>
              <a:rPr lang="id-ID" altLang="en-US" sz="3600" dirty="0"/>
              <a:t> Pandemi </a:t>
            </a:r>
            <a:r>
              <a:rPr lang="id-ID" altLang="en-US" sz="3600" dirty="0" err="1"/>
              <a:t>Covid</a:t>
            </a:r>
            <a:r>
              <a:rPr lang="id-ID" altLang="en-US" sz="3600" dirty="0"/>
              <a:t> 19</a:t>
            </a:r>
            <a:endParaRPr lang="en-US" sz="3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799439"/>
            <a:ext cx="9144000" cy="5058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err="1" smtClean="0"/>
              <a:t>Kepala</a:t>
            </a:r>
            <a:r>
              <a:rPr lang="en-US" sz="3800" dirty="0" smtClean="0"/>
              <a:t> </a:t>
            </a:r>
            <a:r>
              <a:rPr lang="en-US" sz="3800" dirty="0" err="1" smtClean="0"/>
              <a:t>Penelitian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Pengembangan</a:t>
            </a:r>
            <a:r>
              <a:rPr lang="en-US" sz="3800" dirty="0" smtClean="0"/>
              <a:t> (</a:t>
            </a:r>
            <a:r>
              <a:rPr lang="en-US" sz="3800" dirty="0" err="1" smtClean="0"/>
              <a:t>Litbang</a:t>
            </a:r>
            <a:r>
              <a:rPr lang="en-US" sz="3800" dirty="0" smtClean="0"/>
              <a:t>) </a:t>
            </a:r>
            <a:r>
              <a:rPr lang="en-US" sz="3800" dirty="0" err="1" smtClean="0"/>
              <a:t>Irwansyah</a:t>
            </a:r>
            <a:r>
              <a:rPr lang="en-US" sz="3800" dirty="0" smtClean="0"/>
              <a:t>: </a:t>
            </a:r>
            <a:r>
              <a:rPr lang="en-US" sz="3800" dirty="0" err="1" smtClean="0"/>
              <a:t>empat</a:t>
            </a:r>
            <a:r>
              <a:rPr lang="en-US" sz="3800" dirty="0" smtClean="0"/>
              <a:t> </a:t>
            </a:r>
            <a:r>
              <a:rPr lang="en-US" sz="3800" dirty="0" err="1" smtClean="0"/>
              <a:t>perubahan</a:t>
            </a:r>
            <a:r>
              <a:rPr lang="en-US" sz="3800" dirty="0" smtClean="0"/>
              <a:t> </a:t>
            </a:r>
            <a:r>
              <a:rPr lang="en-US" sz="3800" dirty="0" err="1" smtClean="0"/>
              <a:t>perilaku</a:t>
            </a:r>
            <a:r>
              <a:rPr lang="en-US" sz="3800" dirty="0" smtClean="0"/>
              <a:t> </a:t>
            </a:r>
            <a:r>
              <a:rPr lang="en-US" sz="3800" dirty="0" err="1" smtClean="0"/>
              <a:t>masyarakat</a:t>
            </a:r>
            <a:r>
              <a:rPr lang="en-US" sz="3800" dirty="0" smtClean="0"/>
              <a:t> </a:t>
            </a:r>
            <a:r>
              <a:rPr lang="en-US" sz="3800" dirty="0" err="1" smtClean="0"/>
              <a:t>sebagai</a:t>
            </a:r>
            <a:r>
              <a:rPr lang="en-US" sz="3800" dirty="0" smtClean="0"/>
              <a:t> </a:t>
            </a:r>
            <a:r>
              <a:rPr lang="en-US" sz="3800" dirty="0" err="1" smtClean="0"/>
              <a:t>dampak</a:t>
            </a:r>
            <a:r>
              <a:rPr lang="en-US" sz="3800" dirty="0" smtClean="0"/>
              <a:t> covid-19. </a:t>
            </a:r>
          </a:p>
          <a:p>
            <a:r>
              <a:rPr lang="en-US" sz="3800" b="1" dirty="0" err="1" smtClean="0"/>
              <a:t>Pertama</a:t>
            </a:r>
            <a:r>
              <a:rPr lang="en-US" sz="3800" dirty="0" smtClean="0"/>
              <a:t>, </a:t>
            </a:r>
            <a:r>
              <a:rPr lang="en-US" sz="3800" i="1" dirty="0" smtClean="0"/>
              <a:t>stay at home lifestyle</a:t>
            </a:r>
            <a:r>
              <a:rPr lang="en-US" sz="3800" dirty="0" smtClean="0"/>
              <a:t>. “</a:t>
            </a:r>
            <a:r>
              <a:rPr lang="en-US" sz="3800" dirty="0" err="1" smtClean="0"/>
              <a:t>Tinggal</a:t>
            </a:r>
            <a:r>
              <a:rPr lang="en-US" sz="3800" dirty="0" smtClean="0"/>
              <a:t> di </a:t>
            </a:r>
            <a:r>
              <a:rPr lang="en-US" sz="3800" dirty="0" err="1" smtClean="0"/>
              <a:t>rumah</a:t>
            </a:r>
            <a:r>
              <a:rPr lang="en-US" sz="3800" dirty="0" smtClean="0"/>
              <a:t> </a:t>
            </a:r>
            <a:r>
              <a:rPr lang="en-US" sz="3800" dirty="0" err="1" smtClean="0"/>
              <a:t>adalah</a:t>
            </a:r>
            <a:r>
              <a:rPr lang="en-US" sz="3800" dirty="0" smtClean="0"/>
              <a:t> </a:t>
            </a:r>
            <a:r>
              <a:rPr lang="en-US" sz="3800" dirty="0" err="1" smtClean="0"/>
              <a:t>pilihan</a:t>
            </a:r>
            <a:r>
              <a:rPr lang="en-US" sz="3800" dirty="0" smtClean="0"/>
              <a:t> </a:t>
            </a:r>
            <a:r>
              <a:rPr lang="en-US" sz="3800" dirty="0" err="1" smtClean="0"/>
              <a:t>terbaik</a:t>
            </a:r>
            <a:r>
              <a:rPr lang="en-US" sz="3800" dirty="0" smtClean="0"/>
              <a:t> </a:t>
            </a:r>
            <a:r>
              <a:rPr lang="en-US" sz="3800" dirty="0" err="1" smtClean="0"/>
              <a:t>untuk</a:t>
            </a:r>
            <a:r>
              <a:rPr lang="en-US" sz="3800" dirty="0" smtClean="0"/>
              <a:t> </a:t>
            </a:r>
            <a:r>
              <a:rPr lang="en-US" sz="3800" dirty="0" err="1" smtClean="0"/>
              <a:t>memutus</a:t>
            </a:r>
            <a:r>
              <a:rPr lang="en-US" sz="3800" dirty="0" smtClean="0"/>
              <a:t> </a:t>
            </a:r>
            <a:r>
              <a:rPr lang="en-US" sz="3800" dirty="0" err="1" smtClean="0"/>
              <a:t>rantai</a:t>
            </a:r>
            <a:r>
              <a:rPr lang="en-US" sz="3800" dirty="0" smtClean="0"/>
              <a:t> </a:t>
            </a:r>
            <a:r>
              <a:rPr lang="en-US" sz="3800" dirty="0" err="1" smtClean="0"/>
              <a:t>penularan</a:t>
            </a:r>
            <a:r>
              <a:rPr lang="en-US" sz="3800" dirty="0" smtClean="0"/>
              <a:t> covid-19.” </a:t>
            </a:r>
          </a:p>
          <a:p>
            <a:r>
              <a:rPr lang="en-US" sz="3800" b="1" dirty="0" err="1" smtClean="0"/>
              <a:t>Kedua</a:t>
            </a:r>
            <a:r>
              <a:rPr lang="en-US" sz="3800" dirty="0" smtClean="0"/>
              <a:t>, </a:t>
            </a:r>
            <a:r>
              <a:rPr lang="en-US" sz="3800" i="1" dirty="0" smtClean="0"/>
              <a:t>bottom of the pyramid</a:t>
            </a:r>
            <a:r>
              <a:rPr lang="en-US" sz="3800" dirty="0" smtClean="0"/>
              <a:t>. “</a:t>
            </a:r>
            <a:r>
              <a:rPr lang="en-US" sz="3800" dirty="0" err="1" smtClean="0"/>
              <a:t>Masyarakat</a:t>
            </a:r>
            <a:r>
              <a:rPr lang="en-US" sz="3800" dirty="0" smtClean="0"/>
              <a:t> </a:t>
            </a:r>
            <a:r>
              <a:rPr lang="en-US" sz="3800" dirty="0" err="1" smtClean="0"/>
              <a:t>kembali</a:t>
            </a:r>
            <a:r>
              <a:rPr lang="en-US" sz="3800" dirty="0" smtClean="0"/>
              <a:t> </a:t>
            </a:r>
            <a:r>
              <a:rPr lang="en-US" sz="3800" dirty="0" err="1" smtClean="0"/>
              <a:t>kepada</a:t>
            </a:r>
            <a:r>
              <a:rPr lang="en-US" sz="3800" dirty="0" smtClean="0"/>
              <a:t> </a:t>
            </a:r>
            <a:r>
              <a:rPr lang="en-US" sz="3800" dirty="0" err="1" smtClean="0"/>
              <a:t>kebutuhan</a:t>
            </a:r>
            <a:r>
              <a:rPr lang="en-US" sz="3800" dirty="0" smtClean="0"/>
              <a:t> </a:t>
            </a:r>
            <a:r>
              <a:rPr lang="en-US" sz="3800" dirty="0" err="1" smtClean="0"/>
              <a:t>dasar</a:t>
            </a:r>
            <a:r>
              <a:rPr lang="en-US" sz="3800" dirty="0" smtClean="0"/>
              <a:t>, </a:t>
            </a:r>
            <a:r>
              <a:rPr lang="en-US" sz="3800" dirty="0" err="1" smtClean="0"/>
              <a:t>kebutuhan</a:t>
            </a:r>
            <a:r>
              <a:rPr lang="en-US" sz="3800" dirty="0" smtClean="0"/>
              <a:t> </a:t>
            </a:r>
            <a:r>
              <a:rPr lang="en-US" sz="3800" dirty="0" err="1" smtClean="0"/>
              <a:t>perut</a:t>
            </a:r>
            <a:r>
              <a:rPr lang="en-US" sz="3800" dirty="0" smtClean="0"/>
              <a:t>, </a:t>
            </a:r>
            <a:r>
              <a:rPr lang="en-US" sz="3800" dirty="0" err="1" smtClean="0"/>
              <a:t>seperti</a:t>
            </a:r>
            <a:r>
              <a:rPr lang="en-US" sz="3800" dirty="0" smtClean="0"/>
              <a:t> </a:t>
            </a:r>
            <a:r>
              <a:rPr lang="en-US" sz="3800" dirty="0" err="1" smtClean="0"/>
              <a:t>makan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minum</a:t>
            </a:r>
            <a:r>
              <a:rPr lang="en-US" sz="3800" dirty="0" smtClean="0"/>
              <a:t>. Orang </a:t>
            </a:r>
            <a:r>
              <a:rPr lang="en-US" sz="3800" dirty="0" err="1" smtClean="0"/>
              <a:t>bukan</a:t>
            </a:r>
            <a:r>
              <a:rPr lang="en-US" sz="3800" dirty="0" smtClean="0"/>
              <a:t> </a:t>
            </a:r>
            <a:r>
              <a:rPr lang="en-US" sz="3800" dirty="0" err="1" smtClean="0"/>
              <a:t>lagi</a:t>
            </a:r>
            <a:r>
              <a:rPr lang="en-US" sz="3800" dirty="0" smtClean="0"/>
              <a:t> </a:t>
            </a:r>
            <a:r>
              <a:rPr lang="en-US" sz="3800" dirty="0" err="1" smtClean="0"/>
              <a:t>mengejar</a:t>
            </a:r>
            <a:r>
              <a:rPr lang="en-US" sz="3800" dirty="0" smtClean="0"/>
              <a:t> </a:t>
            </a:r>
            <a:r>
              <a:rPr lang="en-US" sz="3800" dirty="0" err="1" smtClean="0"/>
              <a:t>hirarki</a:t>
            </a:r>
            <a:r>
              <a:rPr lang="en-US" sz="3800" dirty="0" smtClean="0"/>
              <a:t> </a:t>
            </a:r>
            <a:r>
              <a:rPr lang="en-US" sz="3800" dirty="0" err="1" smtClean="0"/>
              <a:t>kebutuhan</a:t>
            </a:r>
            <a:r>
              <a:rPr lang="en-US" sz="3800" dirty="0" smtClean="0"/>
              <a:t> yang paling </a:t>
            </a:r>
            <a:r>
              <a:rPr lang="en-US" sz="3800" dirty="0" err="1" smtClean="0"/>
              <a:t>tinggi</a:t>
            </a:r>
            <a:r>
              <a:rPr lang="en-US" sz="3800" dirty="0" smtClean="0"/>
              <a:t> </a:t>
            </a:r>
            <a:r>
              <a:rPr lang="en-US" sz="3800" dirty="0" err="1" smtClean="0"/>
              <a:t>menurut</a:t>
            </a:r>
            <a:r>
              <a:rPr lang="en-US" sz="3800" dirty="0" smtClean="0"/>
              <a:t> </a:t>
            </a:r>
            <a:r>
              <a:rPr lang="en-US" sz="3800" dirty="0" err="1" smtClean="0"/>
              <a:t>teori</a:t>
            </a:r>
            <a:r>
              <a:rPr lang="en-US" sz="3800" dirty="0" smtClean="0"/>
              <a:t> Abraham Maslow, </a:t>
            </a:r>
            <a:r>
              <a:rPr lang="en-US" sz="3800" dirty="0" err="1" smtClean="0"/>
              <a:t>yakni</a:t>
            </a:r>
            <a:r>
              <a:rPr lang="en-US" sz="3800" dirty="0" smtClean="0"/>
              <a:t> </a:t>
            </a:r>
            <a:r>
              <a:rPr lang="en-US" sz="3800" dirty="0" err="1" smtClean="0"/>
              <a:t>aktualisasi</a:t>
            </a:r>
            <a:r>
              <a:rPr lang="en-US" sz="3800" dirty="0" smtClean="0"/>
              <a:t> </a:t>
            </a:r>
            <a:r>
              <a:rPr lang="en-US" sz="3800" dirty="0" err="1" smtClean="0"/>
              <a:t>diri</a:t>
            </a:r>
            <a:r>
              <a:rPr lang="en-US" sz="3800" dirty="0" smtClean="0"/>
              <a:t>.”   </a:t>
            </a:r>
          </a:p>
          <a:p>
            <a:r>
              <a:rPr lang="en-US" sz="3800" b="1" dirty="0" err="1" smtClean="0"/>
              <a:t>Ketiga</a:t>
            </a:r>
            <a:r>
              <a:rPr lang="en-US" sz="3800" dirty="0" smtClean="0"/>
              <a:t>, </a:t>
            </a:r>
            <a:r>
              <a:rPr lang="en-US" sz="3800" i="1" dirty="0" smtClean="0"/>
              <a:t>go virtual </a:t>
            </a:r>
            <a:r>
              <a:rPr lang="en-US" sz="3800" dirty="0" err="1" smtClean="0"/>
              <a:t>atau</a:t>
            </a:r>
            <a:r>
              <a:rPr lang="en-US" sz="3800" dirty="0" smtClean="0"/>
              <a:t> </a:t>
            </a:r>
            <a:r>
              <a:rPr lang="en-US" sz="3800" i="1" dirty="0" smtClean="0"/>
              <a:t>virtual engagement</a:t>
            </a:r>
            <a:r>
              <a:rPr lang="en-US" sz="3800" dirty="0" smtClean="0"/>
              <a:t>. </a:t>
            </a:r>
            <a:r>
              <a:rPr lang="en-US" sz="3800" dirty="0" err="1" smtClean="0"/>
              <a:t>Pembatasan</a:t>
            </a:r>
            <a:r>
              <a:rPr lang="en-US" sz="3800" dirty="0" smtClean="0"/>
              <a:t> </a:t>
            </a:r>
            <a:r>
              <a:rPr lang="en-US" sz="3800" dirty="0" err="1" smtClean="0"/>
              <a:t>fisik</a:t>
            </a:r>
            <a:r>
              <a:rPr lang="en-US" sz="3800" dirty="0" smtClean="0"/>
              <a:t> di </a:t>
            </a:r>
            <a:r>
              <a:rPr lang="en-US" sz="3800" dirty="0" err="1" smtClean="0"/>
              <a:t>luar</a:t>
            </a:r>
            <a:r>
              <a:rPr lang="en-US" sz="3800" dirty="0" smtClean="0"/>
              <a:t> </a:t>
            </a:r>
            <a:r>
              <a:rPr lang="en-US" sz="3800" dirty="0" err="1" smtClean="0"/>
              <a:t>rumah</a:t>
            </a:r>
            <a:r>
              <a:rPr lang="en-US" sz="3800" dirty="0" smtClean="0"/>
              <a:t>, </a:t>
            </a:r>
            <a:r>
              <a:rPr lang="en-US" sz="3800" dirty="0" err="1" smtClean="0"/>
              <a:t>lanjutnya</a:t>
            </a:r>
            <a:r>
              <a:rPr lang="en-US" sz="3800" dirty="0" smtClean="0"/>
              <a:t>, </a:t>
            </a:r>
            <a:r>
              <a:rPr lang="en-US" sz="3800" dirty="0" err="1" smtClean="0"/>
              <a:t>menyebabkan</a:t>
            </a:r>
            <a:r>
              <a:rPr lang="en-US" sz="3800" dirty="0" smtClean="0"/>
              <a:t> </a:t>
            </a:r>
            <a:r>
              <a:rPr lang="en-US" sz="3800" dirty="0" err="1" smtClean="0"/>
              <a:t>pertemuan</a:t>
            </a:r>
            <a:r>
              <a:rPr lang="en-US" sz="3800" dirty="0" smtClean="0"/>
              <a:t> </a:t>
            </a:r>
            <a:r>
              <a:rPr lang="en-US" sz="3800" dirty="0" err="1" smtClean="0"/>
              <a:t>secara</a:t>
            </a:r>
            <a:r>
              <a:rPr lang="en-US" sz="3800" dirty="0" smtClean="0"/>
              <a:t> daring </a:t>
            </a:r>
            <a:r>
              <a:rPr lang="en-US" sz="3800" dirty="0" err="1" smtClean="0"/>
              <a:t>menjadi</a:t>
            </a:r>
            <a:r>
              <a:rPr lang="en-US" sz="3800" dirty="0" smtClean="0"/>
              <a:t> </a:t>
            </a:r>
            <a:r>
              <a:rPr lang="en-US" sz="3800" dirty="0" err="1" smtClean="0"/>
              <a:t>kebutuhan</a:t>
            </a:r>
            <a:r>
              <a:rPr lang="en-US" sz="3800" dirty="0" smtClean="0"/>
              <a:t>. “</a:t>
            </a:r>
            <a:r>
              <a:rPr lang="en-US" sz="3800" dirty="0" err="1" smtClean="0"/>
              <a:t>Semua</a:t>
            </a:r>
            <a:r>
              <a:rPr lang="en-US" sz="3800" dirty="0" smtClean="0"/>
              <a:t> </a:t>
            </a:r>
            <a:r>
              <a:rPr lang="en-US" sz="3800" dirty="0" err="1" smtClean="0"/>
              <a:t>lapisan</a:t>
            </a:r>
            <a:r>
              <a:rPr lang="en-US" sz="3800" dirty="0" smtClean="0"/>
              <a:t> </a:t>
            </a:r>
            <a:r>
              <a:rPr lang="en-US" sz="3800" dirty="0" err="1" smtClean="0"/>
              <a:t>masyarakat</a:t>
            </a:r>
            <a:r>
              <a:rPr lang="en-US" sz="3800" dirty="0" smtClean="0"/>
              <a:t> </a:t>
            </a:r>
            <a:r>
              <a:rPr lang="en-US" sz="3800" dirty="0" err="1" smtClean="0"/>
              <a:t>dipaksa</a:t>
            </a:r>
            <a:r>
              <a:rPr lang="en-US" sz="3800" dirty="0" smtClean="0"/>
              <a:t> </a:t>
            </a:r>
            <a:r>
              <a:rPr lang="en-US" sz="3800" dirty="0" err="1" smtClean="0"/>
              <a:t>bertemu</a:t>
            </a:r>
            <a:r>
              <a:rPr lang="en-US" sz="3800" dirty="0" smtClean="0"/>
              <a:t> </a:t>
            </a:r>
            <a:r>
              <a:rPr lang="en-US" sz="3800" dirty="0" err="1" smtClean="0"/>
              <a:t>secara</a:t>
            </a:r>
            <a:r>
              <a:rPr lang="en-US" sz="3800" dirty="0" smtClean="0"/>
              <a:t> daring.”</a:t>
            </a:r>
          </a:p>
          <a:p>
            <a:r>
              <a:rPr lang="en-US" sz="3800" b="1" dirty="0" err="1" smtClean="0"/>
              <a:t>Keempat</a:t>
            </a:r>
            <a:r>
              <a:rPr lang="en-US" sz="3800" dirty="0" smtClean="0"/>
              <a:t>, </a:t>
            </a:r>
            <a:r>
              <a:rPr lang="en-US" sz="3800" i="1" dirty="0" smtClean="0"/>
              <a:t>empathic society</a:t>
            </a:r>
            <a:r>
              <a:rPr lang="en-US" sz="3800" dirty="0" smtClean="0"/>
              <a:t>. “</a:t>
            </a:r>
            <a:r>
              <a:rPr lang="en-US" sz="3800" dirty="0" err="1" smtClean="0"/>
              <a:t>Fenomena</a:t>
            </a:r>
            <a:r>
              <a:rPr lang="en-US" sz="3800" dirty="0" smtClean="0"/>
              <a:t> </a:t>
            </a:r>
            <a:r>
              <a:rPr lang="en-US" sz="3800" dirty="0" err="1" smtClean="0"/>
              <a:t>ini</a:t>
            </a:r>
            <a:r>
              <a:rPr lang="en-US" sz="3800" dirty="0" smtClean="0"/>
              <a:t> </a:t>
            </a:r>
            <a:r>
              <a:rPr lang="en-US" sz="3800" dirty="0" err="1" smtClean="0"/>
              <a:t>menggembirakan</a:t>
            </a:r>
            <a:r>
              <a:rPr lang="en-US" sz="3800" dirty="0" smtClean="0"/>
              <a:t> </a:t>
            </a:r>
            <a:r>
              <a:rPr lang="en-US" sz="3800" dirty="0" err="1" smtClean="0"/>
              <a:t>sekaligus</a:t>
            </a:r>
            <a:r>
              <a:rPr lang="en-US" sz="3800" dirty="0" smtClean="0"/>
              <a:t> </a:t>
            </a:r>
            <a:r>
              <a:rPr lang="en-US" sz="3800" dirty="0" err="1" smtClean="0"/>
              <a:t>mengkhawatirkan</a:t>
            </a:r>
            <a:r>
              <a:rPr lang="en-US" sz="3800" dirty="0" smtClean="0"/>
              <a:t>, </a:t>
            </a:r>
            <a:r>
              <a:rPr lang="en-US" sz="3800" dirty="0" err="1" smtClean="0"/>
              <a:t>karena</a:t>
            </a:r>
            <a:r>
              <a:rPr lang="en-US" sz="3800" dirty="0" smtClean="0"/>
              <a:t> </a:t>
            </a:r>
            <a:r>
              <a:rPr lang="en-US" sz="3800" dirty="0" err="1" smtClean="0"/>
              <a:t>boleh</a:t>
            </a:r>
            <a:r>
              <a:rPr lang="en-US" sz="3800" dirty="0" smtClean="0"/>
              <a:t> </a:t>
            </a:r>
            <a:r>
              <a:rPr lang="en-US" sz="3800" dirty="0" err="1" smtClean="0"/>
              <a:t>jadi</a:t>
            </a:r>
            <a:r>
              <a:rPr lang="en-US" sz="3800" dirty="0" smtClean="0"/>
              <a:t> </a:t>
            </a:r>
            <a:r>
              <a:rPr lang="en-US" sz="3800" dirty="0" err="1" smtClean="0"/>
              <a:t>semakin</a:t>
            </a:r>
            <a:r>
              <a:rPr lang="en-US" sz="3800" dirty="0" smtClean="0"/>
              <a:t> </a:t>
            </a:r>
            <a:r>
              <a:rPr lang="en-US" sz="3800" dirty="0" err="1" smtClean="0"/>
              <a:t>tinggi</a:t>
            </a:r>
            <a:r>
              <a:rPr lang="en-US" sz="3800" dirty="0" smtClean="0"/>
              <a:t> </a:t>
            </a:r>
            <a:r>
              <a:rPr lang="en-US" sz="3800" dirty="0" err="1" smtClean="0"/>
              <a:t>partisipasi</a:t>
            </a:r>
            <a:r>
              <a:rPr lang="en-US" sz="3800" dirty="0" smtClean="0"/>
              <a:t> </a:t>
            </a:r>
            <a:r>
              <a:rPr lang="en-US" sz="3800" dirty="0" err="1" smtClean="0"/>
              <a:t>masyarakat</a:t>
            </a:r>
            <a:r>
              <a:rPr lang="en-US" sz="3800" dirty="0" smtClean="0"/>
              <a:t> </a:t>
            </a:r>
            <a:r>
              <a:rPr lang="en-US" sz="3800" dirty="0" err="1" smtClean="0"/>
              <a:t>mengatasi</a:t>
            </a:r>
            <a:r>
              <a:rPr lang="en-US" sz="3800" dirty="0" smtClean="0"/>
              <a:t> covid-19 </a:t>
            </a:r>
            <a:r>
              <a:rPr lang="en-US" sz="3800" dirty="0" err="1" smtClean="0"/>
              <a:t>membuktikan</a:t>
            </a:r>
            <a:r>
              <a:rPr lang="en-US" sz="3800" dirty="0" smtClean="0"/>
              <a:t> </a:t>
            </a:r>
            <a:r>
              <a:rPr lang="en-US" sz="3800" dirty="0" err="1" smtClean="0"/>
              <a:t>negara</a:t>
            </a:r>
            <a:r>
              <a:rPr lang="en-US" sz="3800" dirty="0" smtClean="0"/>
              <a:t> </a:t>
            </a:r>
            <a:r>
              <a:rPr lang="en-US" sz="3800" dirty="0" err="1" smtClean="0"/>
              <a:t>lemah</a:t>
            </a:r>
            <a:r>
              <a:rPr lang="en-US" sz="3800" dirty="0" smtClean="0"/>
              <a:t> </a:t>
            </a:r>
            <a:r>
              <a:rPr lang="en-US" sz="3800" dirty="0" err="1" smtClean="0"/>
              <a:t>menangani</a:t>
            </a:r>
            <a:r>
              <a:rPr lang="en-US" sz="3800" dirty="0" smtClean="0"/>
              <a:t> covid-19.” </a:t>
            </a:r>
            <a:endParaRPr lang="en-US" altLang="en-US" sz="3800" dirty="0" smtClean="0"/>
          </a:p>
          <a:p>
            <a:pPr algn="r"/>
            <a:r>
              <a:rPr lang="en-US" sz="3300" dirty="0" smtClean="0"/>
              <a:t>(Alawi, 2020)</a:t>
            </a:r>
            <a:endParaRPr lang="id-ID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658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26234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BAGAIMANA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TANTANGAN BANGSA DI ERA COVID-19?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281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80846"/>
            <a:ext cx="9144000" cy="3743654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47" y="283029"/>
            <a:ext cx="8618726" cy="1104967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BAGAIMANA PANCASILA DAPAT DIIMPLEMENTASIKAN SBG.: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50927"/>
          <a:stretch/>
        </p:blipFill>
        <p:spPr>
          <a:xfrm>
            <a:off x="535450" y="1916457"/>
            <a:ext cx="1553135" cy="3394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601696"/>
            <a:ext cx="64127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Dasar</a:t>
            </a:r>
            <a:r>
              <a:rPr lang="en-US" sz="2800" b="1" dirty="0" smtClean="0"/>
              <a:t> Negara</a:t>
            </a:r>
            <a:r>
              <a:rPr lang="en-US" sz="2800" b="1" dirty="0"/>
              <a:t>;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 smtClean="0"/>
              <a:t>Ideologi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Bangsa</a:t>
            </a:r>
            <a:r>
              <a:rPr lang="en-US" sz="2800" b="1" dirty="0" smtClean="0"/>
              <a:t>;</a:t>
            </a:r>
            <a:endParaRPr lang="en-US" sz="2800" b="1" dirty="0"/>
          </a:p>
          <a:p>
            <a:pPr marL="214313" indent="-214313">
              <a:buFontTx/>
              <a:buChar char="-"/>
            </a:pPr>
            <a:endParaRPr lang="en-US" sz="2800" dirty="0"/>
          </a:p>
          <a:p>
            <a:r>
              <a:rPr lang="en-US" sz="2800" b="1" dirty="0" err="1" smtClean="0"/>
              <a:t>Falsafah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Bangsa</a:t>
            </a:r>
            <a:r>
              <a:rPr lang="en-US" sz="2800" b="1" dirty="0"/>
              <a:t>;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 smtClean="0"/>
              <a:t>Pedoman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Hidup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Berbangsa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Bernegara</a:t>
            </a:r>
            <a:r>
              <a:rPr lang="en-US" sz="2800" b="1" dirty="0" smtClean="0"/>
              <a:t>;</a:t>
            </a:r>
          </a:p>
          <a:p>
            <a:endParaRPr lang="en-US" sz="2800" b="1" dirty="0"/>
          </a:p>
          <a:p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Nilai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bersikap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berperilaku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masyarakat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53449" y="10004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005093"/>
            <a:ext cx="443570" cy="413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451736" y="5658972"/>
            <a:ext cx="751115" cy="380639"/>
            <a:chOff x="12656456" y="4328935"/>
            <a:chExt cx="1001486" cy="5075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13441" y="4559455"/>
              <a:ext cx="21680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32645"/>
            <a:ext cx="9144000" cy="3991855"/>
          </a:xfrm>
          <a:prstGeom prst="rect">
            <a:avLst/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47" y="100043"/>
            <a:ext cx="8618726" cy="90505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ISU-ISU STRATEGIS MENURUT BPIP (2020):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57251"/>
            <a:ext cx="9144000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50927"/>
          <a:stretch/>
        </p:blipFill>
        <p:spPr>
          <a:xfrm>
            <a:off x="535450" y="1916457"/>
            <a:ext cx="1553135" cy="3394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601696"/>
            <a:ext cx="5682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DISTORSI PEMAHAMAN PANCASILA;</a:t>
            </a:r>
          </a:p>
          <a:p>
            <a:endParaRPr lang="en-US" sz="2400" b="1" dirty="0"/>
          </a:p>
          <a:p>
            <a:r>
              <a:rPr lang="en-US" sz="2400" b="1" dirty="0" smtClean="0"/>
              <a:t>EKSLUSI SOSIAL;</a:t>
            </a:r>
            <a:endParaRPr lang="en-US" sz="2400" b="1" dirty="0"/>
          </a:p>
          <a:p>
            <a:pPr marL="214313" indent="-214313">
              <a:buFontTx/>
              <a:buChar char="-"/>
            </a:pPr>
            <a:endParaRPr lang="en-US" sz="2400" dirty="0"/>
          </a:p>
          <a:p>
            <a:r>
              <a:rPr lang="en-US" sz="2400" b="1" dirty="0" smtClean="0"/>
              <a:t>KESENJANGAN SOSIAL;</a:t>
            </a:r>
          </a:p>
          <a:p>
            <a:endParaRPr lang="en-US" sz="2400" b="1" dirty="0"/>
          </a:p>
          <a:p>
            <a:r>
              <a:rPr lang="en-US" sz="2400" b="1" dirty="0" smtClean="0"/>
              <a:t>PELEMBAGAAN NILAI PANCASILA;</a:t>
            </a:r>
          </a:p>
          <a:p>
            <a:endParaRPr lang="en-US" sz="2400" b="1" dirty="0"/>
          </a:p>
          <a:p>
            <a:r>
              <a:rPr lang="en-US" sz="2400" b="1" dirty="0" smtClean="0"/>
              <a:t>KETELADANAN PANCASILA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3449" y="10004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005093"/>
            <a:ext cx="443570" cy="4139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451736" y="5658972"/>
            <a:ext cx="751115" cy="380639"/>
            <a:chOff x="12656456" y="4328935"/>
            <a:chExt cx="1001486" cy="5075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0EEEF"/>
                </a:clrFrom>
                <a:clrTo>
                  <a:srgbClr val="F0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51"/>
            <a:stretch/>
          </p:blipFill>
          <p:spPr>
            <a:xfrm flipH="1">
              <a:off x="12656456" y="4328935"/>
              <a:ext cx="1001486" cy="435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213441" y="4559455"/>
              <a:ext cx="21680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8</a:t>
              </a: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 bwMode="auto">
          <a:xfrm>
            <a:off x="4736200" y="6039611"/>
            <a:ext cx="3911480" cy="4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3600" kern="0" dirty="0" smtClean="0"/>
              <a:t>Mohammad </a:t>
            </a:r>
            <a:r>
              <a:rPr lang="en-US" sz="3600" kern="0" dirty="0" err="1" smtClean="0"/>
              <a:t>Sobri</a:t>
            </a:r>
            <a:r>
              <a:rPr lang="en-US" sz="3600" kern="0" dirty="0" smtClean="0"/>
              <a:t>, 2020)</a:t>
            </a:r>
            <a:endParaRPr lang="en-US" sz="3600" i="0" kern="0" dirty="0"/>
          </a:p>
        </p:txBody>
      </p:sp>
    </p:spTree>
    <p:extLst>
      <p:ext uri="{BB962C8B-B14F-4D97-AF65-F5344CB8AC3E}">
        <p14:creationId xmlns:p14="http://schemas.microsoft.com/office/powerpoint/2010/main" val="18155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BAGAIMANA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PENJABARAN NILAI-NILAI PANCASILA UNTUK PROSES PENDIDIKAN?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437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r>
              <a:rPr lang="id-ID" altLang="en-US" b="1"/>
              <a:t>Pancasila Sebagai Perekat Bangsa</a:t>
            </a:r>
            <a:endParaRPr lang="id-ID" altLang="en-US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id-ID" altLang="en-US" sz="2800" b="1" dirty="0"/>
              <a:t>Bangsa yang: </a:t>
            </a:r>
          </a:p>
          <a:p>
            <a:pPr>
              <a:buFontTx/>
              <a:buNone/>
            </a:pPr>
            <a:r>
              <a:rPr lang="id-ID" altLang="en-US" sz="2800" b="1" dirty="0"/>
              <a:t>1. </a:t>
            </a:r>
            <a:r>
              <a:rPr lang="id-ID" altLang="en-US" sz="2800" b="1" dirty="0" err="1"/>
              <a:t>Ber</a:t>
            </a:r>
            <a:r>
              <a:rPr lang="id-ID" altLang="en-US" sz="2800" b="1" dirty="0"/>
              <a:t>-Ketuhanan Yang Maha Esa</a:t>
            </a:r>
            <a:endParaRPr lang="id-ID" altLang="en-US" sz="2800" dirty="0"/>
          </a:p>
          <a:p>
            <a:pPr>
              <a:buFontTx/>
              <a:buNone/>
            </a:pPr>
            <a:r>
              <a:rPr lang="id-ID" altLang="en-US" sz="2800" b="1" dirty="0"/>
              <a:t>2. </a:t>
            </a:r>
            <a:r>
              <a:rPr lang="id-ID" altLang="en-US" sz="2800" b="1" dirty="0" err="1" smtClean="0"/>
              <a:t>Ber</a:t>
            </a:r>
            <a:r>
              <a:rPr lang="id-ID" altLang="en-US" sz="2800" b="1" dirty="0" smtClean="0"/>
              <a:t>-Kemanusiaan yang adil dan beradab</a:t>
            </a:r>
            <a:r>
              <a:rPr lang="id-ID" altLang="en-US" sz="2800" dirty="0" smtClean="0"/>
              <a:t> </a:t>
            </a:r>
            <a:endParaRPr lang="id-ID" altLang="en-US" sz="2800" dirty="0"/>
          </a:p>
          <a:p>
            <a:pPr>
              <a:buFontTx/>
              <a:buNone/>
            </a:pPr>
            <a:r>
              <a:rPr lang="id-ID" altLang="en-US" sz="2800" b="1" dirty="0"/>
              <a:t>3. </a:t>
            </a:r>
            <a:r>
              <a:rPr lang="id-ID" altLang="en-US" sz="2800" b="1" dirty="0" err="1" smtClean="0"/>
              <a:t>Ber</a:t>
            </a:r>
            <a:r>
              <a:rPr lang="id-ID" altLang="en-US" sz="2800" b="1" dirty="0" smtClean="0"/>
              <a:t>-Persatuan Indonesia</a:t>
            </a:r>
            <a:r>
              <a:rPr lang="id-ID" altLang="en-US" sz="2800" dirty="0" smtClean="0"/>
              <a:t> </a:t>
            </a:r>
            <a:endParaRPr lang="id-ID" altLang="en-US" sz="2800" dirty="0"/>
          </a:p>
          <a:p>
            <a:pPr>
              <a:buFontTx/>
              <a:buNone/>
            </a:pPr>
            <a:r>
              <a:rPr lang="id-ID" altLang="en-US" sz="2800" b="1" dirty="0"/>
              <a:t>4. </a:t>
            </a:r>
            <a:r>
              <a:rPr lang="id-ID" altLang="en-US" sz="2800" b="1" dirty="0" err="1" smtClean="0"/>
              <a:t>Ber</a:t>
            </a:r>
            <a:r>
              <a:rPr lang="id-ID" altLang="en-US" sz="2800" b="1" dirty="0" smtClean="0"/>
              <a:t>-Kerakyatan</a:t>
            </a:r>
            <a:r>
              <a:rPr lang="id-ID" altLang="en-US" sz="2800" dirty="0" smtClean="0"/>
              <a:t> yang dipimpin oleh hikmat kebijaksanaan dalam permusyawaratan/ perwakilan</a:t>
            </a:r>
            <a:endParaRPr lang="id-ID" altLang="en-US" sz="2800" dirty="0"/>
          </a:p>
          <a:p>
            <a:pPr>
              <a:buFontTx/>
              <a:buNone/>
            </a:pPr>
            <a:r>
              <a:rPr lang="id-ID" altLang="en-US" sz="2800" b="1" dirty="0"/>
              <a:t>5. </a:t>
            </a:r>
            <a:r>
              <a:rPr lang="id-ID" altLang="en-US" sz="2800" b="1" dirty="0" err="1" smtClean="0"/>
              <a:t>Ber</a:t>
            </a:r>
            <a:r>
              <a:rPr lang="id-ID" altLang="en-US" sz="2800" b="1" dirty="0" smtClean="0"/>
              <a:t>-Keadilan</a:t>
            </a:r>
            <a:r>
              <a:rPr lang="id-ID" altLang="en-US" sz="2800" dirty="0" smtClean="0"/>
              <a:t> </a:t>
            </a:r>
            <a:r>
              <a:rPr lang="id-ID" altLang="en-US" sz="2800" b="1" dirty="0" smtClean="0"/>
              <a:t>sosial bagi seluruh rakyat  Indonesia</a:t>
            </a:r>
            <a:r>
              <a:rPr lang="id-ID" altLang="en-US" sz="2800" dirty="0" smtClean="0"/>
              <a:t> </a:t>
            </a:r>
            <a:endParaRPr lang="id-ID" altLang="en-US" dirty="0"/>
          </a:p>
          <a:p>
            <a:pPr algn="ctr">
              <a:buFontTx/>
              <a:buNone/>
            </a:pPr>
            <a:r>
              <a:rPr lang="id-ID" altLang="en-US" i="1" dirty="0" err="1"/>
              <a:t>Bhinneka</a:t>
            </a:r>
            <a:r>
              <a:rPr lang="id-ID" altLang="en-US" i="1" dirty="0"/>
              <a:t> Tunggal Ika</a:t>
            </a:r>
            <a:r>
              <a:rPr lang="id-ID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3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854</Words>
  <Application>Microsoft Office PowerPoint</Application>
  <PresentationFormat>On-screen Show (4:3)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Andalus</vt:lpstr>
      <vt:lpstr>Arial</vt:lpstr>
      <vt:lpstr>Calibri</vt:lpstr>
      <vt:lpstr>Calibri Light</vt:lpstr>
      <vt:lpstr>Office Theme</vt:lpstr>
      <vt:lpstr>Implementasi Nilai-Nilai Pancasila Di Era Pandemi Covid-19: Perspektif Pendidikan Kewarganegaraan </vt:lpstr>
      <vt:lpstr>Masalah-Masalah di Era Covid-19</vt:lpstr>
      <vt:lpstr>Era Pandemi Covid 19</vt:lpstr>
      <vt:lpstr>Era Pandemi Covid 19</vt:lpstr>
      <vt:lpstr> BAGAIMANA TANTANGAN BANGSA DI ERA COVID-19?</vt:lpstr>
      <vt:lpstr>BAGAIMANA PANCASILA DAPAT DIIMPLEMENTASIKAN SBG.:</vt:lpstr>
      <vt:lpstr>ISU-ISU STRATEGIS MENURUT BPIP (2020): </vt:lpstr>
      <vt:lpstr> BAGAIMANA PENJABARAN NILAI-NILAI PANCASILA UNTUK PROSES PENDIDIKAN?</vt:lpstr>
      <vt:lpstr>Pancasila Sebagai Perekat Bangsa</vt:lpstr>
      <vt:lpstr>PENJABARAN NILAI-NILAI PANCASILA</vt:lpstr>
      <vt:lpstr> BAGAIMANA IMPLEMENTASI NILAI-NILAI PANCASILA DALAM PROSES PENDIDIKAN?</vt:lpstr>
      <vt:lpstr>PRINSIP PENDIDIKAN NILAI-NILAI PANCASILA: </vt:lpstr>
      <vt:lpstr>PRINSIP PENDIDIKAN NILAI-NILAI PANCASILA: </vt:lpstr>
      <vt:lpstr>Keseimbangan antara sikap, keterampilan dan pengetahuan untuk membangun soft skills dan  hard skills1</vt:lpstr>
      <vt:lpstr>SIFAT GURU/ PENDIDIK NILAI-NILAI PANCASILA: </vt:lpstr>
      <vt:lpstr>STRATEGI PENDIDIKAN NILAI-NILAI PANCASILA </vt:lpstr>
      <vt:lpstr>WUJUD STRATEGI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Runiks</dc:creator>
  <cp:lastModifiedBy>upt_mku@outlook.com</cp:lastModifiedBy>
  <cp:revision>32</cp:revision>
  <dcterms:created xsi:type="dcterms:W3CDTF">2016-11-12T03:16:37Z</dcterms:created>
  <dcterms:modified xsi:type="dcterms:W3CDTF">2020-06-03T03:32:31Z</dcterms:modified>
</cp:coreProperties>
</file>