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88" r:id="rId3"/>
    <p:sldId id="313" r:id="rId4"/>
    <p:sldId id="289" r:id="rId5"/>
    <p:sldId id="290" r:id="rId6"/>
    <p:sldId id="259" r:id="rId7"/>
    <p:sldId id="291" r:id="rId8"/>
    <p:sldId id="292" r:id="rId9"/>
    <p:sldId id="293" r:id="rId10"/>
    <p:sldId id="294" r:id="rId11"/>
    <p:sldId id="295" r:id="rId12"/>
    <p:sldId id="296" r:id="rId13"/>
    <p:sldId id="298" r:id="rId14"/>
    <p:sldId id="297" r:id="rId15"/>
    <p:sldId id="299" r:id="rId16"/>
    <p:sldId id="300" r:id="rId17"/>
    <p:sldId id="301" r:id="rId18"/>
    <p:sldId id="302" r:id="rId19"/>
    <p:sldId id="303" r:id="rId20"/>
    <p:sldId id="304" r:id="rId21"/>
    <p:sldId id="306" r:id="rId22"/>
    <p:sldId id="305" r:id="rId23"/>
    <p:sldId id="307" r:id="rId24"/>
    <p:sldId id="308" r:id="rId25"/>
    <p:sldId id="309" r:id="rId26"/>
    <p:sldId id="312" r:id="rId27"/>
    <p:sldId id="310" r:id="rId28"/>
    <p:sldId id="311" r:id="rId29"/>
    <p:sldId id="31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737976" cy="3255264"/>
          </a:xfrm>
        </p:spPr>
        <p:txBody>
          <a:bodyPr/>
          <a:lstStyle/>
          <a:p>
            <a:pPr algn="r"/>
            <a:r>
              <a:rPr lang="en-US" smtClean="0"/>
              <a:t>Penjelasan Peraturan Pengelolaan Sarjana</a:t>
            </a:r>
            <a:br>
              <a:rPr lang="en-US" smtClean="0"/>
            </a:br>
            <a:r>
              <a:rPr lang="en-US" sz="2800" smtClean="0"/>
              <a:t>Dody Ariawan, Ph.D</a:t>
            </a:r>
            <a:endParaRPr lang="en-US" sz="2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Perbaikan - PR 582/UN27/HK/2016</a:t>
            </a:r>
          </a:p>
          <a:p>
            <a:r>
              <a:rPr lang="en-US" smtClean="0"/>
              <a:t>UNIVERSITAS SEBELAS MARET - SURAKARTA – 02/8/2020</a:t>
            </a:r>
          </a:p>
        </p:txBody>
      </p:sp>
    </p:spTree>
    <p:extLst>
      <p:ext uri="{BB962C8B-B14F-4D97-AF65-F5344CB8AC3E}">
        <p14:creationId xmlns:p14="http://schemas.microsoft.com/office/powerpoint/2010/main" val="302815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5. Semester </a:t>
            </a:r>
            <a:r>
              <a:rPr lang="en-US"/>
              <a:t>Pendek 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1123837"/>
            <a:ext cx="7315200" cy="5120640"/>
          </a:xfrm>
        </p:spPr>
        <p:txBody>
          <a:bodyPr/>
          <a:lstStyle/>
          <a:p>
            <a:r>
              <a:rPr lang="en-US" sz="2600" smtClean="0"/>
              <a:t>Penetapan semester antara sesuai permendikbud </a:t>
            </a:r>
          </a:p>
          <a:p>
            <a:pPr marL="182563" lvl="1" indent="-182563"/>
            <a:r>
              <a:rPr lang="en-US" sz="2600"/>
              <a:t>Semester antara sebagaimana dimaksud pada ayat (1) diselenggarakan:</a:t>
            </a:r>
          </a:p>
          <a:p>
            <a:pPr marL="511175" lvl="2" indent="-182563"/>
            <a:r>
              <a:rPr lang="en-US" sz="2600"/>
              <a:t>selama paling sedikit 8 (delapan) minggu; </a:t>
            </a:r>
          </a:p>
          <a:p>
            <a:pPr marL="511175" lvl="2" indent="-182563"/>
            <a:r>
              <a:rPr lang="en-US" sz="2600"/>
              <a:t>beban belajar mahasiswa paling banyak 9 (sembilan) sks; dan </a:t>
            </a:r>
          </a:p>
          <a:p>
            <a:pPr marL="511175" lvl="2" indent="-182563"/>
            <a:r>
              <a:rPr lang="en-US" sz="2600"/>
              <a:t>sesuai dengan beban belajar mahasiswa untuk memenuhi CPL yang telah ditetapkan. </a:t>
            </a:r>
          </a:p>
          <a:p>
            <a:pPr marL="182563" lvl="1" indent="-182563"/>
            <a:r>
              <a:rPr lang="en-US" sz="2600"/>
              <a:t>Apabila semester antara diselenggarakan dalam bentuk perkuliahan, proses belajar paling sedikit 16 (enam belas) kali pertemuan termasuk ujian tengah dan ujian akhir semester antara.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98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mtClean="0"/>
              <a:t>6. Peringatan </a:t>
            </a:r>
            <a:r>
              <a:rPr lang="en-US"/>
              <a:t>Akademik melalui SIAKAD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Peringatan yang berkaitan dengan nilai dan registrasi disampaikan di dalam SIAKAD bukan dalam peringatan tertulis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249599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7. Remedial 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Mahasiswa yang belum mencapai standar minimal kelulusan 2,00 atau (C), dapat diberi kesempatan untuk melakukan perbaikan nilai melalui pengajaran remedial yang diberikan oleh dosen sebelum pengumuman hasil penilaian (yudisium</a:t>
            </a:r>
            <a:r>
              <a:rPr lang="en-US" sz="2800" smtClean="0"/>
              <a:t>)</a:t>
            </a:r>
          </a:p>
          <a:p>
            <a:r>
              <a:rPr lang="en-US" sz="2800" smtClean="0"/>
              <a:t>Bukan dalam bentuk ujian remedi antara UAS dan yudisium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667838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135740" cy="4601183"/>
          </a:xfrm>
        </p:spPr>
        <p:txBody>
          <a:bodyPr/>
          <a:lstStyle/>
          <a:p>
            <a:r>
              <a:rPr lang="en-US" smtClean="0"/>
              <a:t>8. Perpanjangan </a:t>
            </a:r>
            <a:r>
              <a:rPr lang="en-US"/>
              <a:t>masa studi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Perpanjangan masa studi di mulai pada semester 9</a:t>
            </a:r>
          </a:p>
          <a:p>
            <a:r>
              <a:rPr lang="en-US" sz="2800" smtClean="0"/>
              <a:t>Jadi akan ada maksimum 6 kali perpanjangan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233467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108846" cy="4601183"/>
          </a:xfrm>
        </p:spPr>
        <p:txBody>
          <a:bodyPr>
            <a:normAutofit/>
          </a:bodyPr>
          <a:lstStyle/>
          <a:p>
            <a:r>
              <a:rPr lang="en-US" smtClean="0"/>
              <a:t>9. Mata </a:t>
            </a:r>
            <a:r>
              <a:rPr lang="en-US"/>
              <a:t>kuliah penciri UNS </a:t>
            </a:r>
            <a:r>
              <a:rPr lang="en-US">
                <a:sym typeface="Wingdings" panose="05000000000000000000" pitchFamily="2" charset="2"/>
              </a:rPr>
              <a:t> KKN, Magang, Kewirausahaan</a:t>
            </a:r>
            <a:br>
              <a:rPr lang="en-US">
                <a:sym typeface="Wingdings" panose="05000000000000000000" pitchFamily="2" charset="2"/>
              </a:rPr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UNS memiliki maata kuliah penciri yaitu KKN, Magang dan Kewirausahaan</a:t>
            </a:r>
          </a:p>
          <a:p>
            <a:r>
              <a:rPr lang="en-US" sz="2800" smtClean="0"/>
              <a:t>Mata Kuliah penciri fakultas dapat juga ditetapkan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763316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122293" cy="4601183"/>
          </a:xfrm>
        </p:spPr>
        <p:txBody>
          <a:bodyPr>
            <a:normAutofit/>
          </a:bodyPr>
          <a:lstStyle/>
          <a:p>
            <a:r>
              <a:rPr lang="en-US" smtClean="0">
                <a:sym typeface="Wingdings" panose="05000000000000000000" pitchFamily="2" charset="2"/>
              </a:rPr>
              <a:t>10. Pembatasan </a:t>
            </a:r>
            <a:r>
              <a:rPr lang="en-US">
                <a:sym typeface="Wingdings" panose="05000000000000000000" pitchFamily="2" charset="2"/>
              </a:rPr>
              <a:t>jumlah mahasiswa per kelas (Humaniora dan Eksak)</a:t>
            </a:r>
            <a:br>
              <a:rPr lang="en-US">
                <a:sym typeface="Wingdings" panose="05000000000000000000" pitchFamily="2" charset="2"/>
              </a:rPr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/>
              <a:t>Setiap kelas pada ilmu sains dan teknologi sekurang-kurangnya memiliki 5 mahasiswa, sedangkan pada kelas ilmu sosial dan humaniora sekurang-kurangnya memiliki 10 mahasiswa, untuk dapat diakui sebagai beban kinerja dosen.</a:t>
            </a:r>
          </a:p>
          <a:p>
            <a:r>
              <a:rPr lang="en-US" sz="2800"/>
              <a:t>Perkecualian pada </a:t>
            </a:r>
            <a:r>
              <a:rPr lang="en-US" sz="2800" smtClean="0"/>
              <a:t>diatur </a:t>
            </a:r>
            <a:r>
              <a:rPr lang="en-US" sz="2800"/>
              <a:t>dalam Keputusan Rektor.</a:t>
            </a:r>
          </a:p>
        </p:txBody>
      </p:sp>
    </p:spTree>
    <p:extLst>
      <p:ext uri="{BB962C8B-B14F-4D97-AF65-F5344CB8AC3E}">
        <p14:creationId xmlns:p14="http://schemas.microsoft.com/office/powerpoint/2010/main" val="3484753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149187" cy="4601183"/>
          </a:xfrm>
        </p:spPr>
        <p:txBody>
          <a:bodyPr/>
          <a:lstStyle/>
          <a:p>
            <a:r>
              <a:rPr lang="en-US" smtClean="0">
                <a:sym typeface="Wingdings" panose="05000000000000000000" pitchFamily="2" charset="2"/>
              </a:rPr>
              <a:t>11. Pelaksanaan </a:t>
            </a:r>
            <a:r>
              <a:rPr lang="en-US">
                <a:sym typeface="Wingdings" panose="05000000000000000000" pitchFamily="2" charset="2"/>
              </a:rPr>
              <a:t>Pembelajaran Luring, Daring dan Bauran</a:t>
            </a:r>
            <a:br>
              <a:rPr lang="en-US">
                <a:sym typeface="Wingdings" panose="05000000000000000000" pitchFamily="2" charset="2"/>
              </a:rPr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Perkuliahan pada semester ganjil, genap ataupun antara dapat dilaksanakan secara luring, daring dan/atau bauran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088793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ym typeface="Wingdings" panose="05000000000000000000" pitchFamily="2" charset="2"/>
              </a:rPr>
              <a:t>12. Penetapan </a:t>
            </a:r>
            <a:r>
              <a:rPr lang="en-US">
                <a:sym typeface="Wingdings" panose="05000000000000000000" pitchFamily="2" charset="2"/>
              </a:rPr>
              <a:t>jumlah SKS penelitian dan Pengabdian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Bentuk pembelajaran </a:t>
            </a:r>
            <a:r>
              <a:rPr lang="en-US" sz="2800" smtClean="0"/>
              <a:t>wajib </a:t>
            </a:r>
            <a:r>
              <a:rPr lang="en-US" sz="2800"/>
              <a:t>memasukkan atau mengakomodasi bentuk pembelajaran yang berupa penelitian sekurang-kurangnya 4 sks dan pengabdian kepada masyarakat sekurang-kurangnya 2 sks.</a:t>
            </a:r>
          </a:p>
        </p:txBody>
      </p:sp>
    </p:spTree>
    <p:extLst>
      <p:ext uri="{BB962C8B-B14F-4D97-AF65-F5344CB8AC3E}">
        <p14:creationId xmlns:p14="http://schemas.microsoft.com/office/powerpoint/2010/main" val="491988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13. Range </a:t>
            </a:r>
            <a:r>
              <a:rPr lang="en-US"/>
              <a:t>Index Prestasi </a:t>
            </a:r>
            <a:br>
              <a:rPr lang="en-US"/>
            </a:b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582" y="1123837"/>
            <a:ext cx="8195861" cy="361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747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14. Kampus </a:t>
            </a:r>
            <a:r>
              <a:rPr lang="en-US"/>
              <a:t>Merdeka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smtClean="0"/>
              <a:t>pertukaran </a:t>
            </a:r>
            <a:r>
              <a:rPr lang="en-US" sz="2800"/>
              <a:t>pelajar;</a:t>
            </a:r>
          </a:p>
          <a:p>
            <a:pPr lvl="0"/>
            <a:r>
              <a:rPr lang="en-US" sz="2800"/>
              <a:t>magang/praktik kerja;</a:t>
            </a:r>
          </a:p>
          <a:p>
            <a:pPr lvl="0"/>
            <a:r>
              <a:rPr lang="en-US" sz="2800"/>
              <a:t>asistensi mengajar di satuan pendidikan;</a:t>
            </a:r>
          </a:p>
          <a:p>
            <a:pPr lvl="0"/>
            <a:r>
              <a:rPr lang="en-US" sz="2800"/>
              <a:t>penelitian/riset;</a:t>
            </a:r>
          </a:p>
          <a:p>
            <a:pPr lvl="0"/>
            <a:r>
              <a:rPr lang="en-US" sz="2800"/>
              <a:t>proyek kemanusiaan;</a:t>
            </a:r>
          </a:p>
          <a:p>
            <a:pPr lvl="0"/>
            <a:r>
              <a:rPr lang="en-US" sz="2800"/>
              <a:t>kegiatan wirausaha;</a:t>
            </a:r>
          </a:p>
          <a:p>
            <a:pPr lvl="0"/>
            <a:r>
              <a:rPr lang="en-US" sz="2800"/>
              <a:t>studi/proyek independen;</a:t>
            </a:r>
          </a:p>
          <a:p>
            <a:pPr lvl="0"/>
            <a:r>
              <a:rPr lang="en-US" sz="2800"/>
              <a:t>membangun desa/kuliah kerja nyata tematik;</a:t>
            </a:r>
          </a:p>
          <a:p>
            <a:pPr lvl="0"/>
            <a:r>
              <a:rPr lang="en-US" sz="2800"/>
              <a:t>pelatihan militer; dan</a:t>
            </a:r>
          </a:p>
          <a:p>
            <a:pPr lvl="0"/>
            <a:r>
              <a:rPr lang="en-US" sz="2800"/>
              <a:t>bentuk lain yang ditetapkan oleh </a:t>
            </a:r>
            <a:r>
              <a:rPr lang="en-US" sz="2800" smtClean="0"/>
              <a:t>Rektor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416439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smtClean="0">
                <a:solidFill>
                  <a:schemeClr val="tx1"/>
                </a:solidFill>
              </a:rPr>
              <a:t>PERUBAHAN PERATURAN </a:t>
            </a:r>
            <a:r>
              <a:rPr lang="en-US" sz="2400">
                <a:solidFill>
                  <a:schemeClr val="tx1"/>
                </a:solidFill>
              </a:rPr>
              <a:t>REKTOR UNIVERSITAS SEBELAS MARET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NOMOR: 582/UN27/HK/2016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TENTANG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PENYELENGGARAAN DAN PENGELOLAAN PENDIDIKAN PROGRAM SARJANA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7" y="1123837"/>
            <a:ext cx="8322733" cy="512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smtClean="0"/>
              <a:t>Terdiri atas </a:t>
            </a:r>
          </a:p>
          <a:p>
            <a:pPr marL="457200" indent="-457200">
              <a:buAutoNum type="arabicPeriod"/>
            </a:pPr>
            <a:r>
              <a:rPr lang="en-US" sz="2800" smtClean="0"/>
              <a:t>23 Bab</a:t>
            </a:r>
          </a:p>
          <a:p>
            <a:pPr marL="457200" indent="-457200">
              <a:buAutoNum type="arabicPeriod"/>
            </a:pPr>
            <a:r>
              <a:rPr lang="en-US" sz="2800" smtClean="0"/>
              <a:t>47 Pasal </a:t>
            </a:r>
          </a:p>
          <a:p>
            <a:pPr marL="0" indent="0">
              <a:buNone/>
            </a:pPr>
            <a:r>
              <a:rPr lang="en-US" sz="2800" smtClean="0"/>
              <a:t>Mengakomodasi</a:t>
            </a:r>
          </a:p>
          <a:p>
            <a:pPr marL="457200" indent="-457200">
              <a:buAutoNum type="arabicPeriod"/>
            </a:pPr>
            <a:r>
              <a:rPr lang="en-US" sz="2800" smtClean="0"/>
              <a:t>Kurikulum OBE</a:t>
            </a:r>
          </a:p>
          <a:p>
            <a:pPr marL="457200" indent="-457200">
              <a:buAutoNum type="arabicPeriod"/>
            </a:pPr>
            <a:r>
              <a:rPr lang="en-US" sz="2800" smtClean="0"/>
              <a:t>Mahasiswa Disabilitas</a:t>
            </a:r>
          </a:p>
          <a:p>
            <a:pPr marL="457200" indent="-457200">
              <a:buAutoNum type="arabicPeriod"/>
            </a:pPr>
            <a:r>
              <a:rPr lang="en-US" sz="2800" smtClean="0"/>
              <a:t>Kampus Merdeka – Merdeka Belajar</a:t>
            </a:r>
          </a:p>
          <a:p>
            <a:pPr marL="457200" indent="-457200">
              <a:buAutoNum type="arabicPeriod"/>
            </a:pPr>
            <a:r>
              <a:rPr lang="en-US" sz="2800" smtClean="0"/>
              <a:t>Peraturan pendidikan (SN DIKTI, Permendikbud, dll)</a:t>
            </a:r>
          </a:p>
          <a:p>
            <a:pPr marL="457200" indent="-457200">
              <a:buAutoNum type="arabicPeriod"/>
            </a:pPr>
            <a:r>
              <a:rPr lang="en-US" sz="2800" smtClean="0"/>
              <a:t>Dinamika PBM </a:t>
            </a:r>
          </a:p>
          <a:p>
            <a:pPr marL="457200" indent="-457200">
              <a:buAutoNum type="arabicPeriod"/>
            </a:pPr>
            <a:endParaRPr lang="en-US" sz="2200" smtClean="0"/>
          </a:p>
          <a:p>
            <a:pPr marL="457200" indent="-457200">
              <a:buAutoNum type="arabicPeriod"/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3484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15. Rekognisi </a:t>
            </a:r>
            <a:r>
              <a:rPr lang="en-US"/>
              <a:t>KMMB ke TA, Magang dan KKN regular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/>
              <a:t>KKN dan KKM sebagaimana ayat (1) dapat direkognisi dari kegiatan merdeka belajar, mengacu pada panduan Universitas.</a:t>
            </a:r>
          </a:p>
          <a:p>
            <a:pPr lvl="0"/>
            <a:r>
              <a:rPr lang="en-US" sz="2800"/>
              <a:t>Skripsi dan tugas akhir  tersebut di ayat (1) dapat direkognisi dari kegiatan merdeka belajar, adapun rekognisi ini mengacu pada panduan yang ditetapkan oleh Universitas.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509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243317" cy="4601183"/>
          </a:xfrm>
        </p:spPr>
        <p:txBody>
          <a:bodyPr/>
          <a:lstStyle/>
          <a:p>
            <a:r>
              <a:rPr lang="en-US" smtClean="0"/>
              <a:t>15. Pembebasan  </a:t>
            </a:r>
            <a:r>
              <a:rPr lang="en-US"/>
              <a:t>ujian TA untuk jurnal Sinta 2 ataujurnal internasional diluar predatori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7" y="864108"/>
            <a:ext cx="7520391" cy="5120640"/>
          </a:xfrm>
        </p:spPr>
        <p:txBody>
          <a:bodyPr>
            <a:noAutofit/>
          </a:bodyPr>
          <a:lstStyle/>
          <a:p>
            <a:pPr lvl="0"/>
            <a:r>
              <a:rPr lang="en-US" sz="2800" smtClean="0"/>
              <a:t>Mahasiswa </a:t>
            </a:r>
            <a:r>
              <a:rPr lang="en-US" sz="2800"/>
              <a:t>yang berhasil mempublikasikan artikel ilmiah hasil penulisan skripsi atau tugas akhir dalam jurnal nasional minimal terindeks </a:t>
            </a:r>
            <a:r>
              <a:rPr lang="en-US" sz="2800" b="1"/>
              <a:t>sinta 2 atau atau jurnal internasional terindeks yang tidak termasuk jurnal predatori</a:t>
            </a:r>
            <a:r>
              <a:rPr lang="en-US" sz="2800"/>
              <a:t> sebagai penulis pertama, dapat dibebaskan dari ujian skripsi atau tugas akhir dengan nilai 4,00 (A</a:t>
            </a:r>
            <a:r>
              <a:rPr lang="en-US" sz="2800" smtClean="0"/>
              <a:t>).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1813548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16. Kewajiban </a:t>
            </a:r>
            <a:r>
              <a:rPr lang="en-US"/>
              <a:t>menulis artikel  ilmiah ke repository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/>
              <a:t>Sebelum menempuh ujian tugas akhir atau skripsi, mahasiswa wajib menulis artikel ilmiah yang bersumber dari skripsi atau tugas akhir tersebut dan wajib mengunggahnya dalam </a:t>
            </a:r>
            <a:r>
              <a:rPr lang="en-US" sz="2800" b="1"/>
              <a:t>laman repositori </a:t>
            </a:r>
            <a:r>
              <a:rPr lang="en-US" sz="2800"/>
              <a:t>Universitas atau mempublikasikannya dalam publikasi ilmiah nasional atau internasional.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26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17. UKT </a:t>
            </a:r>
            <a:r>
              <a:rPr lang="en-US"/>
              <a:t>mahasiswa selang 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/>
              <a:t>Mahasiswa selang studi dibebaskan dari kewajiban membayar UKT.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4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216422" cy="4601183"/>
          </a:xfrm>
        </p:spPr>
        <p:txBody>
          <a:bodyPr/>
          <a:lstStyle/>
          <a:p>
            <a:r>
              <a:rPr lang="en-US" smtClean="0"/>
              <a:t>18.Penghapusan </a:t>
            </a:r>
            <a:r>
              <a:rPr lang="en-US"/>
              <a:t>pasal Sertifikasi Profesi (KKNI 7)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Penghapusan program pendidikan Profesi yang sesuai KKNI 7 di aturan Pengelolaan Sarjana ini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6076851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19. Ketentuan </a:t>
            </a:r>
            <a:r>
              <a:rPr lang="en-US"/>
              <a:t>mahasiswa pindahan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1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 b="1" smtClean="0"/>
              <a:t>Dari Prodi sama beda perguruan tinggi.</a:t>
            </a:r>
          </a:p>
          <a:p>
            <a:pPr marL="182880" lvl="1">
              <a:spcBef>
                <a:spcPts val="1200"/>
              </a:spcBef>
              <a:spcAft>
                <a:spcPts val="0"/>
              </a:spcAft>
            </a:pPr>
            <a:r>
              <a:rPr lang="en-US" sz="2400" smtClean="0"/>
              <a:t>peringkat </a:t>
            </a:r>
            <a:r>
              <a:rPr lang="en-US" sz="2400"/>
              <a:t>akreditasi institusi dan Program Studi asal mahasiswa sama dengan atau lebih baik dari akreditasi Program Studi yang dituju di Universitas;</a:t>
            </a:r>
          </a:p>
          <a:p>
            <a:pPr marL="182880" lvl="1">
              <a:spcBef>
                <a:spcPts val="1200"/>
              </a:spcBef>
              <a:spcAft>
                <a:spcPts val="0"/>
              </a:spcAft>
            </a:pPr>
            <a:r>
              <a:rPr lang="en-US" sz="2400"/>
              <a:t>Mahasiswa yang bersangkutan telah menyelesaikan beban studi di Program Studi asal minimal 40 sks dan maksimal sks yang diakui 84 sks dengan IPK minimal 3,00 (tiga koma nol nol</a:t>
            </a:r>
            <a:r>
              <a:rPr lang="en-US" sz="2400" smtClean="0"/>
              <a:t>);</a:t>
            </a:r>
          </a:p>
          <a:p>
            <a:pPr marL="182880" lvl="1">
              <a:spcBef>
                <a:spcPts val="1200"/>
              </a:spcBef>
              <a:spcAft>
                <a:spcPts val="0"/>
              </a:spcAft>
            </a:pPr>
            <a:endParaRPr lang="en-US" sz="2400" smtClean="0"/>
          </a:p>
          <a:p>
            <a:pPr marL="0" lvl="1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 b="1" smtClean="0"/>
              <a:t>Dari Prodi beda dalam UNS</a:t>
            </a:r>
            <a:endParaRPr lang="en-US" sz="2400" b="1"/>
          </a:p>
          <a:p>
            <a:pPr lvl="0"/>
            <a:r>
              <a:rPr lang="en-US" sz="2400"/>
              <a:t>Peringkat akreditasi Program Studi asal mahasiswa sama dengan atau lebih baik dari pada Program Studi yang dituju;</a:t>
            </a:r>
          </a:p>
          <a:p>
            <a:pPr lvl="0"/>
            <a:r>
              <a:rPr lang="en-US" sz="2400" smtClean="0"/>
              <a:t>Mahasiswa </a:t>
            </a:r>
            <a:r>
              <a:rPr lang="en-US" sz="2400"/>
              <a:t>yang bersangkutan telah menyelesaikan beban studi di Program Studi asal maksimal 40 sks dengan IPK minimal 2,50 (dua koma lima); dan sks yang diakui maksimal </a:t>
            </a:r>
            <a:r>
              <a:rPr lang="en-US" sz="2400" smtClean="0"/>
              <a:t>40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17581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20. Ijazah dan Transkrip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/>
              <a:t>ljazah ditandatangani oleh Rektor.</a:t>
            </a:r>
          </a:p>
          <a:p>
            <a:pPr lvl="0"/>
            <a:r>
              <a:rPr lang="en-US" sz="2800"/>
              <a:t>Transkrip nilai </a:t>
            </a:r>
            <a:r>
              <a:rPr lang="en-US" sz="2800" smtClean="0"/>
              <a:t>dan SKPI ditandatangani </a:t>
            </a:r>
            <a:r>
              <a:rPr lang="en-US" sz="2800"/>
              <a:t>oleh Dekan.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13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21. Pengakuan </a:t>
            </a:r>
            <a:r>
              <a:rPr lang="en-US"/>
              <a:t>transfer kredit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400"/>
              <a:t>Program Studi melalui Fakultas dapat menyelenggarakan kuliah khusus bagi mahasiswa afirmasi, asing, dan/atau mahasiswa dari Progam Studi/Fakultas/perguruan tinggi lain di dalam atau di luar Universitas untuk mendapatkan pengakuan kredit.</a:t>
            </a:r>
          </a:p>
          <a:p>
            <a:pPr lvl="0"/>
            <a:r>
              <a:rPr lang="en-US" sz="2400" smtClean="0"/>
              <a:t>Bentuk </a:t>
            </a:r>
            <a:r>
              <a:rPr lang="en-US" sz="2400"/>
              <a:t>pengakuan kredit kuliah atau riset yang dilakukan dengan Perguruan Tinggi/institusi mitra dapat berupa alih kredit (</a:t>
            </a:r>
            <a:r>
              <a:rPr lang="en-US" sz="2400" i="1"/>
              <a:t>credit transfer</a:t>
            </a:r>
            <a:r>
              <a:rPr lang="en-US" sz="2400"/>
              <a:t>), ambil kredit (</a:t>
            </a:r>
            <a:r>
              <a:rPr lang="en-US" sz="2400" i="1"/>
              <a:t>credit earning</a:t>
            </a:r>
            <a:r>
              <a:rPr lang="en-US" sz="2400"/>
              <a:t>), program kembaran (</a:t>
            </a:r>
            <a:r>
              <a:rPr lang="en-US" sz="2400" i="1"/>
              <a:t>twinning</a:t>
            </a:r>
            <a:r>
              <a:rPr lang="en-US" sz="2400"/>
              <a:t>), program pembimbingan bersama (</a:t>
            </a:r>
            <a:r>
              <a:rPr lang="en-US" sz="2400" i="1"/>
              <a:t>joint supervision</a:t>
            </a:r>
            <a:r>
              <a:rPr lang="en-US" sz="2400"/>
              <a:t>).</a:t>
            </a:r>
          </a:p>
          <a:p>
            <a:pPr lvl="0"/>
            <a:r>
              <a:rPr lang="en-US" sz="2400"/>
              <a:t>Mahasiswa yang mengambil program pengakuan kredit harus melakukan registrasi melalui Biro Akademik dan Administrasi Kerjasama Universitas sesuai ketentuan yang berlaku</a:t>
            </a:r>
            <a:r>
              <a:rPr lang="en-US" sz="2400" smtClean="0"/>
              <a:t>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8951429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22. Penjaminan </a:t>
            </a:r>
            <a:r>
              <a:rPr lang="en-US"/>
              <a:t>mutu pendidikan berkaitan dengan UPPS, LAM dan Akreditasi internasional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2800"/>
              <a:t>Penjaminan mutu internal dilakukan melalui pemantauan dan evaluasi serta audit secara periodik dan berkelanjutan dilakukan oleh Program Studi, Unit Pengelola Program Studi (UPPS)/Fakultas, dan Lembaga Pengembangan dan Penjaminan Mutu Pendidikan (LPPMP).</a:t>
            </a:r>
          </a:p>
          <a:p>
            <a:pPr lvl="1"/>
            <a:r>
              <a:rPr lang="en-US" sz="2800"/>
              <a:t>Penjaminan mutu eksternal </a:t>
            </a:r>
            <a:r>
              <a:rPr lang="en-US" sz="2800" smtClean="0"/>
              <a:t>dilaksanakan </a:t>
            </a:r>
            <a:r>
              <a:rPr lang="en-US" sz="2800"/>
              <a:t>oleh Badan Akreditasi Nasional Perguruan Tinggi, Lembaga Akreditasi Mandiri atau lembaga sertifikasi dan/atau akreditasi internasional lain yang relevan.</a:t>
            </a:r>
          </a:p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2378668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TERIMA KASIH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7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Peraturan Rektor Pengelolaan Sarjana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827058" y="1085838"/>
            <a:ext cx="3509681" cy="9541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PERATURAN REKTOR 582/UN27/HK/2016</a:t>
            </a:r>
            <a:endParaRPr lang="en-US" sz="2800"/>
          </a:p>
        </p:txBody>
      </p:sp>
      <p:sp>
        <p:nvSpPr>
          <p:cNvPr id="5" name="TextBox 4"/>
          <p:cNvSpPr txBox="1"/>
          <p:nvPr/>
        </p:nvSpPr>
        <p:spPr>
          <a:xfrm>
            <a:off x="5827058" y="2402360"/>
            <a:ext cx="3509681" cy="138499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PERUBAHAN PERATURAN REKTOR 25/UN27/HK/2019</a:t>
            </a:r>
            <a:endParaRPr lang="en-US" sz="2800"/>
          </a:p>
        </p:txBody>
      </p:sp>
      <p:sp>
        <p:nvSpPr>
          <p:cNvPr id="6" name="TextBox 5"/>
          <p:cNvSpPr txBox="1"/>
          <p:nvPr/>
        </p:nvSpPr>
        <p:spPr>
          <a:xfrm>
            <a:off x="5827059" y="4143421"/>
            <a:ext cx="3509681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/>
              <a:t>PERATURAN REKTOR …./UN27/HK/2020</a:t>
            </a:r>
            <a:endParaRPr lang="en-US" sz="2800"/>
          </a:p>
        </p:txBody>
      </p:sp>
      <p:sp>
        <p:nvSpPr>
          <p:cNvPr id="7" name="Down Arrow 6"/>
          <p:cNvSpPr/>
          <p:nvPr/>
        </p:nvSpPr>
        <p:spPr>
          <a:xfrm>
            <a:off x="7032811" y="2077944"/>
            <a:ext cx="833718" cy="308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7032811" y="3803180"/>
            <a:ext cx="833718" cy="308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7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Perubahan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mtClean="0"/>
              <a:t>Kurikulum Pendidikan Berbasis Luaran (OBE)</a:t>
            </a:r>
          </a:p>
          <a:p>
            <a:pPr marL="457200" indent="-457200">
              <a:buAutoNum type="arabicPeriod"/>
            </a:pPr>
            <a:r>
              <a:rPr lang="en-US" smtClean="0"/>
              <a:t>Kampus Inklusif – Mahasiswa Disabilitas</a:t>
            </a:r>
          </a:p>
          <a:p>
            <a:pPr marL="457200" indent="-457200">
              <a:buAutoNum type="arabicPeriod"/>
            </a:pPr>
            <a:r>
              <a:rPr lang="en-US" smtClean="0"/>
              <a:t>Penghapusan Program Alih Jalur</a:t>
            </a:r>
          </a:p>
          <a:p>
            <a:pPr marL="457200" indent="-457200">
              <a:buAutoNum type="arabicPeriod"/>
            </a:pPr>
            <a:r>
              <a:rPr lang="en-US" smtClean="0"/>
              <a:t>SAP dan RPP digabung menjadi RPS</a:t>
            </a:r>
          </a:p>
          <a:p>
            <a:pPr marL="457200" indent="-457200">
              <a:buAutoNum type="arabicPeriod"/>
            </a:pPr>
            <a:r>
              <a:rPr lang="en-US" smtClean="0"/>
              <a:t>Semester Pendek </a:t>
            </a:r>
          </a:p>
          <a:p>
            <a:pPr marL="457200" indent="-457200">
              <a:buAutoNum type="arabicPeriod"/>
            </a:pPr>
            <a:r>
              <a:rPr lang="en-US" smtClean="0"/>
              <a:t>Peringatan Akademik melalui SIAKAD</a:t>
            </a:r>
          </a:p>
          <a:p>
            <a:pPr marL="457200" indent="-457200">
              <a:buAutoNum type="arabicPeriod"/>
            </a:pPr>
            <a:r>
              <a:rPr lang="en-US" smtClean="0"/>
              <a:t>Remedial </a:t>
            </a:r>
          </a:p>
          <a:p>
            <a:pPr marL="457200" indent="-457200">
              <a:buAutoNum type="arabicPeriod"/>
            </a:pPr>
            <a:r>
              <a:rPr lang="en-US" smtClean="0"/>
              <a:t>Perpanjangan masa studi</a:t>
            </a:r>
          </a:p>
          <a:p>
            <a:pPr marL="457200" indent="-457200">
              <a:buAutoNum type="arabicPeriod"/>
            </a:pPr>
            <a:r>
              <a:rPr lang="en-US" smtClean="0"/>
              <a:t>Mata kuliah penciri UNS </a:t>
            </a:r>
            <a:r>
              <a:rPr lang="en-US" smtClean="0">
                <a:sym typeface="Wingdings" panose="05000000000000000000" pitchFamily="2" charset="2"/>
              </a:rPr>
              <a:t> KKN, Magang, Kewirausahaan</a:t>
            </a:r>
          </a:p>
          <a:p>
            <a:pPr marL="457200" indent="-457200">
              <a:buAutoNum type="arabicPeriod"/>
            </a:pPr>
            <a:r>
              <a:rPr lang="en-US" smtClean="0">
                <a:sym typeface="Wingdings" panose="05000000000000000000" pitchFamily="2" charset="2"/>
              </a:rPr>
              <a:t>Pembatasan jumlah mahasiswa per kelas (Humaniora dan Eksak)</a:t>
            </a:r>
          </a:p>
          <a:p>
            <a:pPr marL="457200" indent="-457200">
              <a:buAutoNum type="arabicPeriod"/>
            </a:pPr>
            <a:r>
              <a:rPr lang="en-US" smtClean="0">
                <a:sym typeface="Wingdings" panose="05000000000000000000" pitchFamily="2" charset="2"/>
              </a:rPr>
              <a:t>Pelaksanaan Pembelajaran Luring, Daring dan Bauran</a:t>
            </a:r>
          </a:p>
        </p:txBody>
      </p:sp>
    </p:spTree>
    <p:extLst>
      <p:ext uri="{BB962C8B-B14F-4D97-AF65-F5344CB8AC3E}">
        <p14:creationId xmlns:p14="http://schemas.microsoft.com/office/powerpoint/2010/main" val="63976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Perubahan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12"/>
            </a:pPr>
            <a:r>
              <a:rPr lang="en-US" smtClean="0">
                <a:sym typeface="Wingdings" panose="05000000000000000000" pitchFamily="2" charset="2"/>
              </a:rPr>
              <a:t>Penetapan </a:t>
            </a:r>
            <a:r>
              <a:rPr lang="en-US">
                <a:sym typeface="Wingdings" panose="05000000000000000000" pitchFamily="2" charset="2"/>
              </a:rPr>
              <a:t>jumlah SKS penelitian dan Pengabdian</a:t>
            </a:r>
            <a:endParaRPr lang="en-US"/>
          </a:p>
          <a:p>
            <a:pPr marL="457200" indent="-457200">
              <a:buAutoNum type="arabicPeriod" startAt="12"/>
            </a:pPr>
            <a:r>
              <a:rPr lang="en-US"/>
              <a:t>Range Index Prestasi </a:t>
            </a:r>
          </a:p>
          <a:p>
            <a:pPr marL="457200" indent="-457200">
              <a:buFont typeface="Wingdings 2" pitchFamily="18" charset="2"/>
              <a:buAutoNum type="arabicPeriod" startAt="12"/>
            </a:pPr>
            <a:r>
              <a:rPr lang="en-US"/>
              <a:t>Kampus Merdeka</a:t>
            </a:r>
          </a:p>
          <a:p>
            <a:pPr marL="457200" indent="-457200">
              <a:buFont typeface="Wingdings 2" pitchFamily="18" charset="2"/>
              <a:buAutoNum type="arabicPeriod" startAt="12"/>
            </a:pPr>
            <a:r>
              <a:rPr lang="en-US"/>
              <a:t>Rekognisi KMMB ke TA, Magang dan KKN regular</a:t>
            </a:r>
          </a:p>
          <a:p>
            <a:pPr marL="457200" indent="-457200">
              <a:buFont typeface="Wingdings 2" pitchFamily="18" charset="2"/>
              <a:buAutoNum type="arabicPeriod" startAt="12"/>
            </a:pPr>
            <a:r>
              <a:rPr lang="en-US"/>
              <a:t>Kewajiban menulis artikel  ilmiah ke repository</a:t>
            </a:r>
          </a:p>
          <a:p>
            <a:pPr marL="457200" indent="-457200">
              <a:buFont typeface="Wingdings 2" pitchFamily="18" charset="2"/>
              <a:buAutoNum type="arabicPeriod" startAt="12"/>
            </a:pPr>
            <a:r>
              <a:rPr lang="en-US"/>
              <a:t>Pembebasan  ujian TA untuk jurnal Sinta 2 ataujurnal internasional diluar predatori</a:t>
            </a:r>
          </a:p>
          <a:p>
            <a:pPr marL="457200" indent="-457200">
              <a:buFont typeface="Wingdings 2" pitchFamily="18" charset="2"/>
              <a:buAutoNum type="arabicPeriod" startAt="12"/>
            </a:pPr>
            <a:r>
              <a:rPr lang="en-US"/>
              <a:t>UKT mahasiswa selang </a:t>
            </a:r>
          </a:p>
          <a:p>
            <a:pPr marL="457200" indent="-457200">
              <a:buAutoNum type="arabicPeriod" startAt="12"/>
            </a:pPr>
            <a:r>
              <a:rPr lang="en-US"/>
              <a:t>Penghapusan pasal Sertifikasi Profesi (KKNI 7)</a:t>
            </a:r>
          </a:p>
          <a:p>
            <a:pPr marL="457200" indent="-457200">
              <a:buAutoNum type="arabicPeriod" startAt="12"/>
            </a:pPr>
            <a:r>
              <a:rPr lang="en-US"/>
              <a:t>Ketentuan mahasiswa pindahan</a:t>
            </a:r>
          </a:p>
          <a:p>
            <a:pPr marL="457200" indent="-457200">
              <a:buFont typeface="Wingdings 2" pitchFamily="18" charset="2"/>
              <a:buAutoNum type="arabicPeriod" startAt="12"/>
            </a:pPr>
            <a:r>
              <a:rPr lang="en-US"/>
              <a:t>Pengakuan transfer kredit</a:t>
            </a:r>
          </a:p>
          <a:p>
            <a:pPr marL="457200" indent="-457200">
              <a:buAutoNum type="arabicPeriod" startAt="12"/>
            </a:pPr>
            <a:r>
              <a:rPr lang="en-US"/>
              <a:t>Penjaminan mutu pendidikan berkaitan dengan UPPS, LAM dan Akreditasi </a:t>
            </a:r>
            <a:r>
              <a:rPr lang="en-US" smtClean="0"/>
              <a:t>internasional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5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1. Kurikulum Pendidikan Berbasis Luaran.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SN-DIKTI – Standar Kompetensi Lulusan</a:t>
            </a:r>
          </a:p>
          <a:p>
            <a:r>
              <a:rPr lang="en-US" sz="2800" smtClean="0"/>
              <a:t>KKNI </a:t>
            </a:r>
          </a:p>
          <a:p>
            <a:r>
              <a:rPr lang="en-US" sz="2800" smtClean="0"/>
              <a:t>Asosiasi / Badan Kerjasama Prodi</a:t>
            </a:r>
          </a:p>
          <a:p>
            <a:r>
              <a:rPr lang="en-US" sz="2800" smtClean="0"/>
              <a:t>Kurikulum berbasis Capaian </a:t>
            </a:r>
            <a:r>
              <a:rPr lang="en-US" sz="2800" smtClean="0"/>
              <a:t>Pembelajaran </a:t>
            </a:r>
            <a:r>
              <a:rPr lang="en-US" sz="2800" smtClean="0"/>
              <a:t>Lulusan</a:t>
            </a:r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22891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Kampus </a:t>
            </a:r>
            <a:r>
              <a:rPr lang="en-US"/>
              <a:t>Inklusif – Mahasiswa Disabilitas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Penerimaan mahasiswa difabel</a:t>
            </a:r>
          </a:p>
          <a:p>
            <a:r>
              <a:rPr lang="en-US" sz="2800" smtClean="0"/>
              <a:t>Pengelolaan PBM mahasiswa difabel</a:t>
            </a:r>
          </a:p>
          <a:p>
            <a:r>
              <a:rPr lang="en-US" sz="2800" smtClean="0"/>
              <a:t>Penilaian </a:t>
            </a:r>
            <a:r>
              <a:rPr lang="en-US" sz="2800" smtClean="0"/>
              <a:t>mahasiswa </a:t>
            </a:r>
            <a:r>
              <a:rPr lang="en-US" sz="2800" smtClean="0"/>
              <a:t>difabel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2231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135740" cy="4601183"/>
          </a:xfrm>
        </p:spPr>
        <p:txBody>
          <a:bodyPr/>
          <a:lstStyle/>
          <a:p>
            <a:r>
              <a:rPr lang="en-US"/>
              <a:t>3. Penghapusan Program Alih Jalur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Aturan program alih jalur dari program vokasi ke program sarjana di hapus</a:t>
            </a:r>
          </a:p>
          <a:p>
            <a:r>
              <a:rPr lang="en-US" sz="2800" smtClean="0"/>
              <a:t>Alih Jalur lulusan program vokasi di atur dalam peraturan rector program vokasi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03848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4. </a:t>
            </a:r>
            <a:r>
              <a:rPr lang="en-US"/>
              <a:t>SAP dan RPP digabung menjadi RPS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Penjelasan yang sebelumnya tertulis RPP dan SAP di jadikan satu di dalam RPS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0567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1272</TotalTime>
  <Words>1139</Words>
  <Application>Microsoft Office PowerPoint</Application>
  <PresentationFormat>Widescreen</PresentationFormat>
  <Paragraphs>122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Corbel</vt:lpstr>
      <vt:lpstr>Wingdings</vt:lpstr>
      <vt:lpstr>Wingdings 2</vt:lpstr>
      <vt:lpstr>Frame</vt:lpstr>
      <vt:lpstr>Penjelasan Peraturan Pengelolaan Sarjana Dody Ariawan, Ph.D</vt:lpstr>
      <vt:lpstr>PERUBAHAN PERATURAN REKTOR UNIVERSITAS SEBELAS MARET NOMOR: 582/UN27/HK/2016 TENTANG PENYELENGGARAAN DAN PENGELOLAAN PENDIDIKAN PROGRAM SARJANA</vt:lpstr>
      <vt:lpstr>Peraturan Rektor Pengelolaan Sarjana</vt:lpstr>
      <vt:lpstr>Perubahan </vt:lpstr>
      <vt:lpstr>Perubahan</vt:lpstr>
      <vt:lpstr>1. Kurikulum Pendidikan Berbasis Luaran.</vt:lpstr>
      <vt:lpstr>2. Kampus Inklusif – Mahasiswa Disabilitas </vt:lpstr>
      <vt:lpstr>3. Penghapusan Program Alih Jalur </vt:lpstr>
      <vt:lpstr>4. SAP dan RPP digabung menjadi RPS </vt:lpstr>
      <vt:lpstr>5. Semester Pendek  </vt:lpstr>
      <vt:lpstr>6. Peringatan Akademik melalui SIAKAD  </vt:lpstr>
      <vt:lpstr>7. Remedial  </vt:lpstr>
      <vt:lpstr>8. Perpanjangan masa studi</vt:lpstr>
      <vt:lpstr>9. Mata kuliah penciri UNS  KKN, Magang, Kewirausahaan </vt:lpstr>
      <vt:lpstr>10. Pembatasan jumlah mahasiswa per kelas (Humaniora dan Eksak) </vt:lpstr>
      <vt:lpstr>11. Pelaksanaan Pembelajaran Luring, Daring dan Bauran </vt:lpstr>
      <vt:lpstr>12. Penetapan jumlah SKS penelitian dan Pengabdian </vt:lpstr>
      <vt:lpstr>13. Range Index Prestasi  </vt:lpstr>
      <vt:lpstr>14. Kampus Merdeka </vt:lpstr>
      <vt:lpstr>15. Rekognisi KMMB ke TA, Magang dan KKN regular </vt:lpstr>
      <vt:lpstr>15. Pembebasan  ujian TA untuk jurnal Sinta 2 ataujurnal internasional diluar predatori </vt:lpstr>
      <vt:lpstr>16. Kewajiban menulis artikel  ilmiah ke repository </vt:lpstr>
      <vt:lpstr>17. UKT mahasiswa selang  </vt:lpstr>
      <vt:lpstr>18.Penghapusan pasal Sertifikasi Profesi (KKNI 7) </vt:lpstr>
      <vt:lpstr>19. Ketentuan mahasiswa pindahan </vt:lpstr>
      <vt:lpstr>20. Ijazah dan Transkrip</vt:lpstr>
      <vt:lpstr>21. Pengakuan transfer kredit </vt:lpstr>
      <vt:lpstr>22. Penjaminan mutu pendidikan berkaitan dengan UPPS, LAM dan Akreditasi internasional </vt:lpstr>
      <vt:lpstr>TERIMA KASIH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Rapat review Peraturan Rektor 582/UN27/HK/2016</dc:title>
  <dc:creator>user</dc:creator>
  <cp:lastModifiedBy>user</cp:lastModifiedBy>
  <cp:revision>61</cp:revision>
  <dcterms:created xsi:type="dcterms:W3CDTF">2020-02-10T02:52:37Z</dcterms:created>
  <dcterms:modified xsi:type="dcterms:W3CDTF">2020-08-03T02:47:54Z</dcterms:modified>
</cp:coreProperties>
</file>