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59" r:id="rId6"/>
    <p:sldId id="266" r:id="rId7"/>
    <p:sldId id="260" r:id="rId8"/>
    <p:sldId id="267" r:id="rId9"/>
    <p:sldId id="261" r:id="rId10"/>
    <p:sldId id="263" r:id="rId11"/>
    <p:sldId id="264" r:id="rId12"/>
    <p:sldId id="268" r:id="rId13"/>
    <p:sldId id="269" r:id="rId14"/>
    <p:sldId id="270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5" autoAdjust="0"/>
    <p:restoredTop sz="84201" autoAdjust="0"/>
  </p:normalViewPr>
  <p:slideViewPr>
    <p:cSldViewPr snapToGrid="0">
      <p:cViewPr>
        <p:scale>
          <a:sx n="40" d="100"/>
          <a:sy n="40" d="100"/>
        </p:scale>
        <p:origin x="184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78DC0-B393-427C-94E0-46A83C34F4FC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D79EB-46DD-4C81-A29B-617128A5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critical thinking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berpikit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kritis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menemukan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suatu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masalah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berinteraksi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orang lain),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 thinking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berpikir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luar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kebiasaan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collaboration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berkolaborasi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memperoleh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hasil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maksimal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computational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penyusunan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teknik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penyelesaian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numerik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competition logic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berpikir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mengasah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cultural understanding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pemahaman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budaya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cultural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appreciation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apresiasi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budaya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curiosity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(rasa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care for self, others, and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kepedulian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sendiri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sesama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semesta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79EB-46DD-4C81-A29B-617128A519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75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ocw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Bagaiana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bukan</a:t>
            </a:r>
            <a:r>
              <a:rPr lang="en-US" baseline="0" dirty="0" smtClean="0"/>
              <a:t> classroom?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79EB-46DD-4C81-A29B-617128A519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78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Munculkan</a:t>
            </a:r>
            <a:r>
              <a:rPr lang="en-US" dirty="0" smtClean="0"/>
              <a:t> rubric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KKN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rubric </a:t>
            </a:r>
            <a:r>
              <a:rPr lang="en-US" dirty="0" err="1" smtClean="0"/>
              <a:t>penilaian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luaran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baku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dpl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laporan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luaran</a:t>
            </a:r>
            <a:r>
              <a:rPr lang="en-US" baseline="0" dirty="0" smtClean="0"/>
              <a:t> lain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79EB-46DD-4C81-A29B-617128A519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4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based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endParaRPr lang="en-US" dirty="0" smtClean="0"/>
          </a:p>
          <a:p>
            <a:r>
              <a:rPr lang="en-US" dirty="0" smtClean="0"/>
              <a:t>Case based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79EB-46DD-4C81-A29B-617128A519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9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79EB-46DD-4C81-A29B-617128A519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9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79EB-46DD-4C81-A29B-617128A519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8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kasus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ka·sus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keadaan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sebenarnya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urusan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perkara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keadaan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kondisi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khusus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berhubungan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seseorang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perkara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kategori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gramatikal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nomina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nominal,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pronomina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adjektiva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hubungannya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kata lain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konstruksi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sintaksis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argumen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predikator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proposisi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masalah</a:t>
            </a:r>
            <a:r>
              <a:rPr lang="en-US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ma·sa·lah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sesuatu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diselesaikan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dipecahkan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persoalan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79EB-46DD-4C81-A29B-617128A519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81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79EB-46DD-4C81-A29B-617128A519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85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79EB-46DD-4C81-A29B-617128A519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29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kaprodi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kotribusi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ketercapaian</a:t>
            </a:r>
            <a:r>
              <a:rPr lang="en-US" baseline="0" dirty="0" smtClean="0"/>
              <a:t> 40% MK </a:t>
            </a:r>
            <a:r>
              <a:rPr lang="en-US" baseline="0" dirty="0" err="1" smtClean="0"/>
              <a:t>menggnakan</a:t>
            </a:r>
            <a:r>
              <a:rPr lang="en-US" baseline="0" dirty="0" smtClean="0"/>
              <a:t> CM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TBP</a:t>
            </a:r>
          </a:p>
          <a:p>
            <a:r>
              <a:rPr lang="en-US" baseline="0" dirty="0" err="1" smtClean="0"/>
              <a:t>Jangan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lupa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dihitung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formula = (n/t)100%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yang 50% </a:t>
            </a:r>
            <a:r>
              <a:rPr lang="en-US" baseline="0" dirty="0" err="1" smtClean="0"/>
              <a:t>bobot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evaluasi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berdasar</a:t>
            </a:r>
            <a:r>
              <a:rPr lang="en-US" baseline="0" dirty="0" smtClean="0"/>
              <a:t> CM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TBP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79EB-46DD-4C81-A29B-617128A519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70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ocw</a:t>
            </a:r>
            <a:endParaRPr lang="en-US" baseline="0" dirty="0" smtClean="0"/>
          </a:p>
          <a:p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cocok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CM</a:t>
            </a:r>
          </a:p>
          <a:p>
            <a:r>
              <a:rPr lang="en-US" baseline="0" dirty="0" err="1" smtClean="0"/>
              <a:t>Bagaiana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bukan</a:t>
            </a:r>
            <a:r>
              <a:rPr lang="en-US" baseline="0" dirty="0" smtClean="0"/>
              <a:t> classroom?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79EB-46DD-4C81-A29B-617128A519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1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87" y="533401"/>
            <a:ext cx="9545638" cy="8953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224" y="1731433"/>
            <a:ext cx="11109325" cy="3847042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"/>
            <a:ext cx="10820400" cy="8973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251837"/>
            <a:ext cx="10820400" cy="47139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24" y="0"/>
            <a:ext cx="68840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302" y="2250105"/>
            <a:ext cx="11623698" cy="29718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Diskusi</a:t>
            </a:r>
            <a:r>
              <a:rPr lang="en-US" sz="3600" dirty="0" smtClean="0"/>
              <a:t> </a:t>
            </a:r>
            <a:r>
              <a:rPr lang="en-US" sz="3600" dirty="0" err="1" smtClean="0"/>
              <a:t>implementasi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Case METHOD  </a:t>
            </a:r>
            <a:r>
              <a:rPr lang="en-US" sz="3600" dirty="0" err="1" smtClean="0"/>
              <a:t>dan</a:t>
            </a:r>
            <a:r>
              <a:rPr lang="en-US" sz="3600" dirty="0" smtClean="0"/>
              <a:t> team-based project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302" y="5221906"/>
            <a:ext cx="11414148" cy="934195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Pusat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Pengembangan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Pembelajaran</a:t>
            </a:r>
            <a:endParaRPr lang="en-US" sz="20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Lembaga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Pengembangan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Penjaminan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Mutu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Pendidikan</a:t>
            </a:r>
            <a:endParaRPr lang="en-US" sz="20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Universitas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Sebelas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Maret</a:t>
            </a:r>
            <a:endParaRPr lang="en-US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based project – project based learning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Edgar dale cone of </a:t>
            </a:r>
            <a:r>
              <a:rPr lang="en-US" dirty="0" err="1" smtClean="0">
                <a:solidFill>
                  <a:schemeClr val="tx1"/>
                </a:solidFill>
              </a:rPr>
              <a:t>exprience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49" y="1794707"/>
            <a:ext cx="6959125" cy="45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based project – project based learning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240200"/>
            <a:ext cx="5823466" cy="47139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Langkah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Prosedur</a:t>
            </a:r>
            <a:endParaRPr lang="en-US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Pendahuluan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materi</a:t>
            </a:r>
            <a:r>
              <a:rPr lang="en-US" sz="1400" dirty="0" smtClean="0">
                <a:solidFill>
                  <a:schemeClr val="bg2"/>
                </a:solidFill>
              </a:rPr>
              <a:t>/</a:t>
            </a:r>
            <a:r>
              <a:rPr lang="en-US" sz="1400" dirty="0" err="1" smtClean="0">
                <a:solidFill>
                  <a:schemeClr val="bg2"/>
                </a:solidFill>
              </a:rPr>
              <a:t>konsep</a:t>
            </a:r>
            <a:endParaRPr lang="en-US" sz="14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Pembentukan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kelompok</a:t>
            </a:r>
            <a:endParaRPr lang="en-US" sz="14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Penugasan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proyek</a:t>
            </a:r>
            <a:endParaRPr lang="en-US" sz="14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Pelaksanaan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Proyek</a:t>
            </a:r>
            <a:endParaRPr lang="en-US" sz="1400" dirty="0" smtClean="0">
              <a:solidFill>
                <a:schemeClr val="bg2"/>
              </a:solidFill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err="1" smtClean="0">
                <a:solidFill>
                  <a:schemeClr val="bg2"/>
                </a:solidFill>
              </a:rPr>
              <a:t>Perencanaan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proyek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dan</a:t>
            </a:r>
            <a:r>
              <a:rPr lang="en-US" sz="1200" dirty="0" smtClean="0">
                <a:solidFill>
                  <a:schemeClr val="bg2"/>
                </a:solidFill>
              </a:rPr>
              <a:t> time schedule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err="1" smtClean="0">
                <a:solidFill>
                  <a:schemeClr val="bg2"/>
                </a:solidFill>
              </a:rPr>
              <a:t>Pencarian</a:t>
            </a:r>
            <a:r>
              <a:rPr lang="en-US" sz="1200" dirty="0" smtClean="0">
                <a:solidFill>
                  <a:schemeClr val="bg2"/>
                </a:solidFill>
              </a:rPr>
              <a:t> data, </a:t>
            </a:r>
            <a:r>
              <a:rPr lang="en-US" sz="1200" dirty="0" err="1" smtClean="0">
                <a:solidFill>
                  <a:schemeClr val="bg2"/>
                </a:solidFill>
              </a:rPr>
              <a:t>informasi</a:t>
            </a:r>
            <a:r>
              <a:rPr lang="en-US" sz="1200" dirty="0" smtClean="0">
                <a:solidFill>
                  <a:schemeClr val="bg2"/>
                </a:solidFill>
              </a:rPr>
              <a:t>, </a:t>
            </a:r>
            <a:r>
              <a:rPr lang="en-US" sz="1200" dirty="0" err="1" smtClean="0">
                <a:solidFill>
                  <a:schemeClr val="bg2"/>
                </a:solidFill>
              </a:rPr>
              <a:t>toeri</a:t>
            </a:r>
            <a:r>
              <a:rPr lang="en-US" sz="1200" dirty="0" smtClean="0">
                <a:solidFill>
                  <a:schemeClr val="bg2"/>
                </a:solidFill>
              </a:rPr>
              <a:t>, </a:t>
            </a:r>
            <a:r>
              <a:rPr lang="en-US" sz="1200" dirty="0" err="1" smtClean="0">
                <a:solidFill>
                  <a:schemeClr val="bg2"/>
                </a:solidFill>
              </a:rPr>
              <a:t>bahan</a:t>
            </a:r>
            <a:r>
              <a:rPr lang="en-US" sz="1200" dirty="0" smtClean="0">
                <a:solidFill>
                  <a:schemeClr val="bg2"/>
                </a:solidFill>
              </a:rPr>
              <a:t>, </a:t>
            </a:r>
            <a:r>
              <a:rPr lang="en-US" sz="1200" dirty="0" err="1" smtClean="0">
                <a:solidFill>
                  <a:schemeClr val="bg2"/>
                </a:solidFill>
              </a:rPr>
              <a:t>alat</a:t>
            </a:r>
            <a:r>
              <a:rPr lang="en-US" sz="1200" dirty="0" smtClean="0">
                <a:solidFill>
                  <a:schemeClr val="bg2"/>
                </a:solidFill>
              </a:rPr>
              <a:t>, </a:t>
            </a:r>
            <a:r>
              <a:rPr lang="en-US" sz="1200" dirty="0" err="1" smtClean="0">
                <a:solidFill>
                  <a:schemeClr val="bg2"/>
                </a:solidFill>
              </a:rPr>
              <a:t>resourcces</a:t>
            </a:r>
            <a:endParaRPr lang="en-US" sz="1200" dirty="0" smtClean="0">
              <a:solidFill>
                <a:schemeClr val="bg2"/>
              </a:solidFill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err="1" smtClean="0">
                <a:solidFill>
                  <a:schemeClr val="bg2"/>
                </a:solidFill>
              </a:rPr>
              <a:t>Pengajuan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konsep</a:t>
            </a:r>
            <a:r>
              <a:rPr lang="en-US" sz="1200" dirty="0" smtClean="0">
                <a:solidFill>
                  <a:schemeClr val="bg2"/>
                </a:solidFill>
              </a:rPr>
              <a:t>, </a:t>
            </a:r>
            <a:r>
              <a:rPr lang="en-US" sz="1200" dirty="0" err="1" smtClean="0">
                <a:solidFill>
                  <a:schemeClr val="bg2"/>
                </a:solidFill>
              </a:rPr>
              <a:t>desain</a:t>
            </a:r>
            <a:r>
              <a:rPr lang="en-US" sz="1200" dirty="0" smtClean="0">
                <a:solidFill>
                  <a:schemeClr val="bg2"/>
                </a:solidFill>
              </a:rPr>
              <a:t>, </a:t>
            </a:r>
            <a:r>
              <a:rPr lang="en-US" sz="1200" dirty="0" err="1" smtClean="0">
                <a:solidFill>
                  <a:schemeClr val="bg2"/>
                </a:solidFill>
              </a:rPr>
              <a:t>gagasan</a:t>
            </a:r>
            <a:r>
              <a:rPr lang="en-US" sz="1200" dirty="0" smtClean="0">
                <a:solidFill>
                  <a:schemeClr val="bg2"/>
                </a:solidFill>
              </a:rPr>
              <a:t>, </a:t>
            </a:r>
            <a:r>
              <a:rPr lang="en-US" sz="1200" dirty="0" err="1" smtClean="0">
                <a:solidFill>
                  <a:schemeClr val="bg2"/>
                </a:solidFill>
              </a:rPr>
              <a:t>solusi</a:t>
            </a:r>
            <a:endParaRPr lang="en-US" sz="1200" dirty="0" smtClean="0">
              <a:solidFill>
                <a:schemeClr val="bg2"/>
              </a:solidFill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err="1" smtClean="0">
                <a:solidFill>
                  <a:schemeClr val="bg2"/>
                </a:solidFill>
              </a:rPr>
              <a:t>Diskusi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dan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validasi</a:t>
            </a:r>
            <a:endParaRPr lang="en-US" sz="1200" dirty="0" smtClean="0">
              <a:solidFill>
                <a:schemeClr val="bg2"/>
              </a:solidFill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err="1" smtClean="0">
                <a:solidFill>
                  <a:schemeClr val="bg2"/>
                </a:solidFill>
              </a:rPr>
              <a:t>Perumusa</a:t>
            </a:r>
            <a:r>
              <a:rPr lang="en-US" sz="1200" dirty="0" smtClean="0">
                <a:solidFill>
                  <a:schemeClr val="bg2"/>
                </a:solidFill>
              </a:rPr>
              <a:t>/</a:t>
            </a:r>
            <a:r>
              <a:rPr lang="en-US" sz="1200" dirty="0" err="1" smtClean="0">
                <a:solidFill>
                  <a:schemeClr val="bg2"/>
                </a:solidFill>
              </a:rPr>
              <a:t>penulisan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hasil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kerja</a:t>
            </a:r>
            <a:endParaRPr lang="en-US" sz="12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Pembuatan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laporan</a:t>
            </a:r>
            <a:endParaRPr lang="en-US" sz="14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Presentasi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hasil</a:t>
            </a:r>
            <a:r>
              <a:rPr lang="en-US" sz="1400" dirty="0" smtClean="0">
                <a:solidFill>
                  <a:schemeClr val="bg2"/>
                </a:solidFill>
              </a:rPr>
              <a:t>/</a:t>
            </a:r>
            <a:r>
              <a:rPr lang="en-US" sz="1400" dirty="0" err="1" smtClean="0">
                <a:solidFill>
                  <a:schemeClr val="bg2"/>
                </a:solidFill>
              </a:rPr>
              <a:t>produk</a:t>
            </a:r>
            <a:endParaRPr lang="en-US" sz="14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Penilaian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dan</a:t>
            </a:r>
            <a:r>
              <a:rPr lang="en-US" sz="1400" dirty="0" smtClean="0">
                <a:solidFill>
                  <a:schemeClr val="bg2"/>
                </a:solidFill>
              </a:rPr>
              <a:t> feedback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Catatan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 err="1" smtClean="0">
                <a:solidFill>
                  <a:schemeClr val="tx1"/>
                </a:solidFill>
              </a:rPr>
              <a:t>Sediakan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petunjuk</a:t>
            </a:r>
            <a:r>
              <a:rPr lang="en-US" sz="1400" dirty="0" smtClean="0">
                <a:solidFill>
                  <a:schemeClr val="tx1"/>
                </a:solidFill>
              </a:rPr>
              <a:t>/</a:t>
            </a:r>
            <a:r>
              <a:rPr lang="en-US" sz="1400" dirty="0" err="1" smtClean="0">
                <a:solidFill>
                  <a:schemeClr val="tx1"/>
                </a:solidFill>
              </a:rPr>
              <a:t>panduan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pelaksanaan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proyek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600207" y="1240200"/>
            <a:ext cx="4427517" cy="4713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Mata </a:t>
            </a:r>
            <a:r>
              <a:rPr lang="en-US" dirty="0" err="1" smtClean="0">
                <a:solidFill>
                  <a:schemeClr val="tx1"/>
                </a:solidFill>
              </a:rPr>
              <a:t>kuliah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Wajib</a:t>
            </a:r>
            <a:r>
              <a:rPr lang="en-US" dirty="0" smtClean="0">
                <a:solidFill>
                  <a:schemeClr val="tx1"/>
                </a:solidFill>
              </a:rPr>
              <a:t> UNS</a:t>
            </a:r>
            <a:endParaRPr lang="en-US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Kewirausahaan</a:t>
            </a:r>
            <a:endParaRPr lang="en-US" sz="14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Kuliah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Magang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Mahasiswa</a:t>
            </a:r>
            <a:endParaRPr lang="en-US" sz="14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Kuliah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Kerja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Nyata</a:t>
            </a:r>
            <a:endParaRPr lang="en-US" sz="14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Skripsi</a:t>
            </a:r>
            <a:r>
              <a:rPr lang="en-US" sz="1400" dirty="0" smtClean="0">
                <a:solidFill>
                  <a:schemeClr val="bg2"/>
                </a:solidFill>
              </a:rPr>
              <a:t>/</a:t>
            </a:r>
            <a:r>
              <a:rPr lang="en-US" sz="1400" dirty="0" err="1" smtClean="0">
                <a:solidFill>
                  <a:schemeClr val="bg2"/>
                </a:solidFill>
              </a:rPr>
              <a:t>Tugas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Akhir</a:t>
            </a:r>
            <a:endParaRPr lang="en-US" sz="1400" dirty="0" smtClean="0">
              <a:solidFill>
                <a:schemeClr val="bg2"/>
              </a:solidFill>
            </a:endParaRPr>
          </a:p>
          <a:p>
            <a:endParaRPr lang="en-US" sz="1400" dirty="0" smtClean="0">
              <a:solidFill>
                <a:schemeClr val="bg2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Kegiatan</a:t>
            </a:r>
            <a:r>
              <a:rPr lang="en-US" dirty="0" smtClean="0">
                <a:solidFill>
                  <a:schemeClr val="tx1"/>
                </a:solidFill>
              </a:rPr>
              <a:t> MBKM</a:t>
            </a:r>
            <a:endParaRPr lang="en-US" dirty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Kegiatan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Wirausaha</a:t>
            </a:r>
            <a:endParaRPr lang="en-US" sz="1400" dirty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Praktik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Kerja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Profesi</a:t>
            </a:r>
            <a:endParaRPr lang="en-US" sz="1400" dirty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Proyek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Membangun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Desa</a:t>
            </a:r>
            <a:endParaRPr lang="en-US" sz="14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Proyek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Kemanusiaan</a:t>
            </a:r>
            <a:endParaRPr lang="en-US" sz="14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Proyek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Independen</a:t>
            </a:r>
            <a:endParaRPr lang="en-US" sz="1400" dirty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Penelitian</a:t>
            </a:r>
            <a:r>
              <a:rPr lang="en-US" sz="1400" dirty="0" smtClean="0">
                <a:solidFill>
                  <a:schemeClr val="bg2"/>
                </a:solidFill>
              </a:rPr>
              <a:t>/</a:t>
            </a:r>
            <a:r>
              <a:rPr lang="en-US" sz="1400" dirty="0" err="1" smtClean="0">
                <a:solidFill>
                  <a:schemeClr val="bg2"/>
                </a:solidFill>
              </a:rPr>
              <a:t>Riset</a:t>
            </a:r>
            <a:endParaRPr lang="en-US" sz="1400" dirty="0">
              <a:solidFill>
                <a:schemeClr val="bg2"/>
              </a:solidFill>
            </a:endParaRPr>
          </a:p>
          <a:p>
            <a:endParaRPr lang="en-US" sz="1400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768929" y="1377538"/>
            <a:ext cx="0" cy="4346368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9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IKU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31030"/>
              </p:ext>
            </p:extLst>
          </p:nvPr>
        </p:nvGraphicFramePr>
        <p:xfrm>
          <a:off x="684210" y="1843299"/>
          <a:ext cx="9647145" cy="4826322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48972"/>
                <a:gridCol w="6529658"/>
                <a:gridCol w="1147731"/>
                <a:gridCol w="868554"/>
                <a:gridCol w="752230"/>
              </a:tblGrid>
              <a:tr h="42435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 err="1">
                          <a:effectLst/>
                        </a:rPr>
                        <a:t>Indikator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Kinerja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Utama</a:t>
                      </a:r>
                      <a:endParaRPr lang="en-US" sz="2000" dirty="0"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Target  Kemendikbud 2021</a:t>
                      </a:r>
                      <a:endParaRPr lang="en-US" sz="2000"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Target UNS 2021</a:t>
                      </a:r>
                      <a:endParaRPr lang="en-US" sz="2000"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 err="1">
                          <a:effectLst/>
                        </a:rPr>
                        <a:t>Aksi</a:t>
                      </a:r>
                      <a:endParaRPr lang="en-US" sz="2000" dirty="0"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5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2000"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 err="1">
                          <a:effectLst/>
                        </a:rPr>
                        <a:t>Persentase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lulusan</a:t>
                      </a:r>
                      <a:r>
                        <a:rPr lang="en-US" sz="1200" u="none" strike="noStrike" dirty="0">
                          <a:effectLst/>
                        </a:rPr>
                        <a:t> S1 </a:t>
                      </a:r>
                      <a:r>
                        <a:rPr lang="en-US" sz="1200" u="none" strike="noStrike" dirty="0" err="1">
                          <a:effectLst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</a:rPr>
                        <a:t> Program Diploma yang </a:t>
                      </a:r>
                      <a:r>
                        <a:rPr lang="en-US" sz="1200" u="none" strike="noStrike" dirty="0" err="1">
                          <a:effectLst/>
                        </a:rPr>
                        <a:t>berhasil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dapat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pekerjaan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</a:rPr>
                        <a:t>melanjutkan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studi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</a:rPr>
                        <a:t>atau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menjadi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wiraswasta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dengan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penghasilan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cukup</a:t>
                      </a:r>
                      <a:endParaRPr lang="en-US" sz="2000" dirty="0"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80%</a:t>
                      </a:r>
                      <a:endParaRPr lang="en-US" sz="1400" dirty="0"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90%</a:t>
                      </a:r>
                      <a:endParaRPr lang="en-US" sz="1400" dirty="0"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5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2000"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 err="1">
                          <a:effectLst/>
                        </a:rPr>
                        <a:t>Persentase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lulusan</a:t>
                      </a:r>
                      <a:r>
                        <a:rPr lang="en-US" sz="1200" u="none" strike="noStrike" dirty="0">
                          <a:effectLst/>
                        </a:rPr>
                        <a:t> S1 </a:t>
                      </a:r>
                      <a:r>
                        <a:rPr lang="en-US" sz="1200" u="none" strike="noStrike" dirty="0" err="1">
                          <a:effectLst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</a:rPr>
                        <a:t> D4/D3/D2 yang </a:t>
                      </a:r>
                      <a:r>
                        <a:rPr lang="en-US" sz="1200" u="none" strike="noStrike" dirty="0" err="1">
                          <a:effectLst/>
                        </a:rPr>
                        <a:t>menghabiskan</a:t>
                      </a:r>
                      <a:r>
                        <a:rPr lang="en-US" sz="1200" u="none" strike="noStrike" dirty="0">
                          <a:effectLst/>
                        </a:rPr>
                        <a:t> paling </a:t>
                      </a:r>
                      <a:r>
                        <a:rPr lang="en-US" sz="1200" u="none" strike="noStrike" dirty="0" err="1">
                          <a:effectLst/>
                        </a:rPr>
                        <a:t>tidak</a:t>
                      </a:r>
                      <a:r>
                        <a:rPr lang="en-US" sz="1200" u="none" strike="noStrike" dirty="0">
                          <a:effectLst/>
                        </a:rPr>
                        <a:t> 20 </a:t>
                      </a:r>
                      <a:r>
                        <a:rPr lang="en-US" sz="1200" u="none" strike="noStrike" dirty="0" err="1">
                          <a:effectLst/>
                        </a:rPr>
                        <a:t>sks</a:t>
                      </a:r>
                      <a:r>
                        <a:rPr lang="en-US" sz="1200" u="none" strike="noStrike" dirty="0">
                          <a:effectLst/>
                        </a:rPr>
                        <a:t> di </a:t>
                      </a:r>
                      <a:r>
                        <a:rPr lang="en-US" sz="1200" u="none" strike="noStrike" dirty="0" err="1">
                          <a:effectLst/>
                        </a:rPr>
                        <a:t>luar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kampus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atau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meraih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prestasi</a:t>
                      </a:r>
                      <a:r>
                        <a:rPr lang="en-US" sz="1200" u="none" strike="noStrike" dirty="0">
                          <a:effectLst/>
                        </a:rPr>
                        <a:t> minimal </a:t>
                      </a:r>
                      <a:r>
                        <a:rPr lang="en-US" sz="1200" u="none" strike="noStrike" dirty="0" err="1">
                          <a:effectLst/>
                        </a:rPr>
                        <a:t>tingkat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nasional</a:t>
                      </a:r>
                      <a:endParaRPr lang="en-US" sz="2000" dirty="0"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30%</a:t>
                      </a:r>
                      <a:endParaRPr lang="en-US" sz="1400" dirty="0"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35%</a:t>
                      </a:r>
                      <a:endParaRPr lang="en-US" sz="1400"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9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2000"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 err="1">
                          <a:effectLst/>
                        </a:rPr>
                        <a:t>Persentase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dosen</a:t>
                      </a:r>
                      <a:r>
                        <a:rPr lang="en-US" sz="1200" u="none" strike="noStrike" dirty="0">
                          <a:effectLst/>
                        </a:rPr>
                        <a:t> yang </a:t>
                      </a:r>
                      <a:r>
                        <a:rPr lang="en-US" sz="1200" u="none" strike="noStrike" dirty="0" err="1">
                          <a:effectLst/>
                        </a:rPr>
                        <a:t>berkegiatan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tridharma</a:t>
                      </a:r>
                      <a:r>
                        <a:rPr lang="en-US" sz="1200" u="none" strike="noStrike" dirty="0">
                          <a:effectLst/>
                        </a:rPr>
                        <a:t> di </a:t>
                      </a:r>
                      <a:r>
                        <a:rPr lang="en-US" sz="1200" u="none" strike="noStrike" dirty="0" err="1">
                          <a:effectLst/>
                        </a:rPr>
                        <a:t>kampus</a:t>
                      </a:r>
                      <a:r>
                        <a:rPr lang="en-US" sz="1200" u="none" strike="noStrike" dirty="0">
                          <a:effectLst/>
                        </a:rPr>
                        <a:t> lain di QS 100 (</a:t>
                      </a:r>
                      <a:r>
                        <a:rPr lang="en-US" sz="1200" u="none" strike="noStrike" dirty="0" err="1">
                          <a:effectLst/>
                        </a:rPr>
                        <a:t>berdasarkan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ilmu</a:t>
                      </a:r>
                      <a:r>
                        <a:rPr lang="en-US" sz="1200" u="none" strike="noStrike" dirty="0">
                          <a:effectLst/>
                        </a:rPr>
                        <a:t>), </a:t>
                      </a:r>
                      <a:r>
                        <a:rPr lang="en-US" sz="1200" u="none" strike="noStrike" dirty="0" err="1">
                          <a:effectLst/>
                        </a:rPr>
                        <a:t>bekerja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sebagai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praktisi</a:t>
                      </a:r>
                      <a:r>
                        <a:rPr lang="en-US" sz="1200" u="none" strike="noStrike" dirty="0">
                          <a:effectLst/>
                        </a:rPr>
                        <a:t> di </a:t>
                      </a:r>
                      <a:r>
                        <a:rPr lang="en-US" sz="1200" u="none" strike="noStrike" dirty="0" err="1">
                          <a:effectLst/>
                        </a:rPr>
                        <a:t>dunia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industri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atau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membina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mahasiswa</a:t>
                      </a:r>
                      <a:r>
                        <a:rPr lang="en-US" sz="1200" u="none" strike="noStrike" dirty="0">
                          <a:effectLst/>
                        </a:rPr>
                        <a:t> yang </a:t>
                      </a:r>
                      <a:r>
                        <a:rPr lang="en-US" sz="1200" u="none" strike="noStrike" dirty="0" err="1">
                          <a:effectLst/>
                        </a:rPr>
                        <a:t>berhasil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meraih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prestasi</a:t>
                      </a:r>
                      <a:r>
                        <a:rPr lang="en-US" sz="1200" u="none" strike="noStrike" dirty="0">
                          <a:effectLst/>
                        </a:rPr>
                        <a:t> paling </a:t>
                      </a:r>
                      <a:r>
                        <a:rPr lang="en-US" sz="1200" u="none" strike="noStrike" dirty="0" err="1">
                          <a:effectLst/>
                        </a:rPr>
                        <a:t>rendah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tingkat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nasional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dalam</a:t>
                      </a:r>
                      <a:r>
                        <a:rPr lang="en-US" sz="1200" u="none" strike="noStrike" dirty="0">
                          <a:effectLst/>
                        </a:rPr>
                        <a:t> 5 (lima) </a:t>
                      </a:r>
                      <a:r>
                        <a:rPr lang="en-US" sz="1200" u="none" strike="noStrike" dirty="0" err="1">
                          <a:effectLst/>
                        </a:rPr>
                        <a:t>tahun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terakhir</a:t>
                      </a:r>
                      <a:r>
                        <a:rPr lang="en-US" sz="1200" u="none" strike="noStrike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20%</a:t>
                      </a:r>
                      <a:endParaRPr lang="en-US" sz="1400" dirty="0"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25%</a:t>
                      </a:r>
                      <a:endParaRPr lang="en-US" sz="1400" dirty="0"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9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2000"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 err="1">
                          <a:effectLst/>
                        </a:rPr>
                        <a:t>Persentase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dosen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tetap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berkualifikasi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akademik</a:t>
                      </a:r>
                      <a:r>
                        <a:rPr lang="en-US" sz="1200" u="none" strike="noStrike" dirty="0">
                          <a:effectLst/>
                        </a:rPr>
                        <a:t> S3, </a:t>
                      </a:r>
                      <a:r>
                        <a:rPr lang="en-US" sz="1200" u="none" strike="noStrike" dirty="0" err="1">
                          <a:effectLst/>
                        </a:rPr>
                        <a:t>memiliki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sertifikasi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kompetensi</a:t>
                      </a:r>
                      <a:r>
                        <a:rPr lang="en-US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 err="1">
                          <a:effectLst/>
                        </a:rPr>
                        <a:t>profesi</a:t>
                      </a:r>
                      <a:r>
                        <a:rPr lang="en-US" sz="1200" u="none" strike="noStrike" dirty="0">
                          <a:effectLst/>
                        </a:rPr>
                        <a:t> yang </a:t>
                      </a:r>
                      <a:r>
                        <a:rPr lang="en-US" sz="1200" u="none" strike="noStrike" dirty="0" err="1">
                          <a:effectLst/>
                        </a:rPr>
                        <a:t>diakui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oleh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industri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atau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dunia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kerja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</a:rPr>
                        <a:t>atau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berasal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dari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kalangan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praktisi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profesional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</a:rPr>
                        <a:t>dunia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industri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dunia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kerja</a:t>
                      </a:r>
                      <a:endParaRPr lang="en-US" sz="2000" dirty="0"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40%</a:t>
                      </a:r>
                      <a:endParaRPr lang="en-US" sz="1400"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46%</a:t>
                      </a:r>
                      <a:endParaRPr lang="en-US" sz="1400" dirty="0"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5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2000"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u="none" strike="noStrike" dirty="0">
                          <a:effectLst/>
                        </a:rPr>
                        <a:t>Jumlah keluaran penelitian yang berhasil mendapat rekognisi internasional atau diterapkan oleh masyarakat per jumlah dosen.</a:t>
                      </a:r>
                      <a:endParaRPr lang="sv-SE" sz="2000" dirty="0"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0.15</a:t>
                      </a:r>
                      <a:endParaRPr lang="en-US" sz="1400"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0.70</a:t>
                      </a:r>
                      <a:endParaRPr lang="en-US" sz="1400" dirty="0"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2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2000"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 err="1">
                          <a:effectLst/>
                        </a:rPr>
                        <a:t>Persentase</a:t>
                      </a:r>
                      <a:r>
                        <a:rPr lang="en-US" sz="1200" u="none" strike="noStrike" dirty="0">
                          <a:effectLst/>
                        </a:rPr>
                        <a:t> program </a:t>
                      </a:r>
                      <a:r>
                        <a:rPr lang="en-US" sz="1200" u="none" strike="noStrike" dirty="0" err="1">
                          <a:effectLst/>
                        </a:rPr>
                        <a:t>studi</a:t>
                      </a:r>
                      <a:r>
                        <a:rPr lang="en-US" sz="1200" u="none" strike="noStrike" dirty="0">
                          <a:effectLst/>
                        </a:rPr>
                        <a:t> S1 </a:t>
                      </a:r>
                      <a:r>
                        <a:rPr lang="en-US" sz="1200" u="none" strike="noStrike" dirty="0" err="1">
                          <a:effectLst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</a:rPr>
                        <a:t> D4/D3/D2 yang </a:t>
                      </a:r>
                      <a:r>
                        <a:rPr lang="en-US" sz="1200" u="none" strike="noStrike" dirty="0" err="1">
                          <a:effectLst/>
                        </a:rPr>
                        <a:t>melaksanakan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kerja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sama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dengan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mitra</a:t>
                      </a:r>
                      <a:r>
                        <a:rPr lang="en-US" sz="1200" u="none" strike="noStrike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50%</a:t>
                      </a:r>
                      <a:endParaRPr lang="en-US" sz="1400"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80%</a:t>
                      </a:r>
                      <a:endParaRPr lang="en-US" sz="1400" dirty="0"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9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7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Persentase</a:t>
                      </a:r>
                      <a:r>
                        <a:rPr lang="en-US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mata</a:t>
                      </a:r>
                      <a:r>
                        <a:rPr lang="en-US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kuliah</a:t>
                      </a:r>
                      <a:r>
                        <a:rPr lang="en-US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S1 </a:t>
                      </a:r>
                      <a:r>
                        <a:rPr lang="en-US" sz="12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Diploma yang </a:t>
                      </a:r>
                      <a:r>
                        <a:rPr lang="en-US" sz="12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menggunakan</a:t>
                      </a:r>
                      <a:r>
                        <a:rPr lang="en-US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metode</a:t>
                      </a:r>
                      <a:r>
                        <a:rPr lang="en-US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pembelajaran</a:t>
                      </a:r>
                      <a:r>
                        <a:rPr lang="en-US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pemecahan</a:t>
                      </a:r>
                      <a:r>
                        <a:rPr lang="en-US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kasus</a:t>
                      </a:r>
                      <a:r>
                        <a:rPr lang="en-US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(case method) </a:t>
                      </a:r>
                      <a:r>
                        <a:rPr lang="en-US" sz="12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atau</a:t>
                      </a:r>
                      <a:r>
                        <a:rPr lang="en-US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pembelajaran</a:t>
                      </a:r>
                      <a:r>
                        <a:rPr lang="en-US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kelompok</a:t>
                      </a:r>
                      <a:r>
                        <a:rPr lang="en-US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berbasis</a:t>
                      </a:r>
                      <a:r>
                        <a:rPr lang="en-US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projek</a:t>
                      </a:r>
                      <a:r>
                        <a:rPr lang="en-US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(team-based project) </a:t>
                      </a:r>
                      <a:r>
                        <a:rPr lang="en-US" sz="12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sebagai</a:t>
                      </a:r>
                      <a:r>
                        <a:rPr lang="en-US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sebagian</a:t>
                      </a:r>
                      <a:r>
                        <a:rPr lang="en-US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bobot</a:t>
                      </a:r>
                      <a:r>
                        <a:rPr lang="en-US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rgbClr val="FFC000"/>
                          </a:solidFill>
                          <a:effectLst/>
                        </a:rPr>
                        <a:t>evaluasi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35%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en-US" sz="32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?</a:t>
                      </a:r>
                      <a:endParaRPr lang="en-US" sz="4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5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2000"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 err="1">
                          <a:effectLst/>
                        </a:rPr>
                        <a:t>Persentase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prodi</a:t>
                      </a:r>
                      <a:r>
                        <a:rPr lang="en-US" sz="1200" u="none" strike="noStrike" dirty="0">
                          <a:effectLst/>
                        </a:rPr>
                        <a:t> S1 </a:t>
                      </a:r>
                      <a:r>
                        <a:rPr lang="en-US" sz="1200" u="none" strike="noStrike" dirty="0" err="1">
                          <a:effectLst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</a:rPr>
                        <a:t> Diploma yang </a:t>
                      </a:r>
                      <a:r>
                        <a:rPr lang="en-US" sz="1200" u="none" strike="noStrike" dirty="0" err="1">
                          <a:effectLst/>
                        </a:rPr>
                        <a:t>memiliki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akreditasi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atau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sertifikasi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internasional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diakui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pemerintah</a:t>
                      </a:r>
                      <a:endParaRPr lang="en-US" sz="2000" dirty="0"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5%</a:t>
                      </a:r>
                      <a:endParaRPr lang="en-US" sz="1400" dirty="0"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15%</a:t>
                      </a:r>
                      <a:endParaRPr lang="en-US" sz="1400" dirty="0">
                        <a:effectLst/>
                      </a:endParaRPr>
                    </a:p>
                  </a:txBody>
                  <a:tcPr marL="54769" marR="54769" marT="54769" marB="54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</a:txBody>
                  <a:tcPr marL="54769" marR="54769" marT="54769" marB="54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4807" y="1843301"/>
            <a:ext cx="13107177" cy="50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383804" y="5617300"/>
                <a:ext cx="1667169" cy="474361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  <a:prstDash val="sys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804" y="5617300"/>
                <a:ext cx="1667169" cy="4743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FF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3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251836"/>
            <a:ext cx="10820400" cy="5394623"/>
          </a:xfrm>
        </p:spPr>
        <p:txBody>
          <a:bodyPr/>
          <a:lstStyle/>
          <a:p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Capaian</a:t>
            </a:r>
            <a:r>
              <a:rPr lang="en-US" dirty="0" smtClean="0"/>
              <a:t> (OBE)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Kurikulum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berbasis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capaian</a:t>
            </a:r>
            <a:r>
              <a:rPr lang="en-US" dirty="0" smtClean="0">
                <a:solidFill>
                  <a:schemeClr val="tx1"/>
                </a:solidFill>
              </a:rPr>
              <a:t> (OBC)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Pembelajaran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berbasis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capaian</a:t>
            </a:r>
            <a:r>
              <a:rPr lang="en-US" dirty="0" smtClean="0">
                <a:solidFill>
                  <a:schemeClr val="tx1"/>
                </a:solidFill>
              </a:rPr>
              <a:t> (OBLT)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Penilaian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eveluasi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berbasis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capaian</a:t>
            </a:r>
            <a:r>
              <a:rPr lang="en-US" dirty="0" smtClean="0">
                <a:solidFill>
                  <a:schemeClr val="tx1"/>
                </a:solidFill>
              </a:rPr>
              <a:t> (OBA)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Semester IKU PTNBH</a:t>
            </a:r>
          </a:p>
          <a:p>
            <a:pPr lvl="1"/>
            <a:r>
              <a:rPr lang="en-US" dirty="0" err="1"/>
              <a:t>Pastikan</a:t>
            </a:r>
            <a:r>
              <a:rPr lang="en-US" dirty="0"/>
              <a:t> ≥ 40%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case method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team based project</a:t>
            </a:r>
          </a:p>
          <a:p>
            <a:pPr lvl="1"/>
            <a:r>
              <a:rPr lang="en-US" dirty="0" err="1"/>
              <a:t>Pastikan</a:t>
            </a:r>
            <a:r>
              <a:rPr lang="en-US" dirty="0"/>
              <a:t> ≥ 50% </a:t>
            </a:r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case method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team based project</a:t>
            </a:r>
          </a:p>
          <a:p>
            <a:pPr lvl="1"/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keterlacakan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OBE </a:t>
            </a:r>
          </a:p>
          <a:p>
            <a:endParaRPr lang="en-US" dirty="0" smtClean="0"/>
          </a:p>
          <a:p>
            <a:r>
              <a:rPr lang="en-US" dirty="0" err="1" smtClean="0"/>
              <a:t>Penjaminan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endParaRPr lang="en-US" dirty="0"/>
          </a:p>
          <a:p>
            <a:pPr lvl="1"/>
            <a:r>
              <a:rPr lang="en-US" dirty="0" smtClean="0"/>
              <a:t>SPMI – AMI</a:t>
            </a:r>
          </a:p>
          <a:p>
            <a:pPr lvl="1"/>
            <a:r>
              <a:rPr lang="en-US" dirty="0" smtClean="0"/>
              <a:t>SPME - </a:t>
            </a:r>
            <a:r>
              <a:rPr lang="en-US" dirty="0" err="1" smtClean="0"/>
              <a:t>Akreditasi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80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Pelaksanaan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Flipped Classroom</a:t>
            </a:r>
            <a:endParaRPr lang="en-US" dirty="0"/>
          </a:p>
        </p:txBody>
      </p:sp>
      <p:pic>
        <p:nvPicPr>
          <p:cNvPr id="2050" name="Picture 2" descr="https://1.bp.blogspot.com/-qcayRo6M4b0/XuUq2gSQIaI/AAAAAAAACEI/23UFkHvbfGAo4BPhag8ZdunWBvtNlBsNQCLcBGAsYHQ/s1600/Flipped%2BCR%2B3%2BStag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/>
          <a:stretch/>
        </p:blipFill>
        <p:spPr bwMode="auto">
          <a:xfrm>
            <a:off x="2947916" y="1899337"/>
            <a:ext cx="6919190" cy="446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04513" y="6362019"/>
            <a:ext cx="44625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https://www.weedutap.com/2020/05/flipped-classroom.html</a:t>
            </a:r>
          </a:p>
        </p:txBody>
      </p:sp>
      <p:pic>
        <p:nvPicPr>
          <p:cNvPr id="6" name="Picture 2" descr="https://1.bp.blogspot.com/-qcayRo6M4b0/XuUq2gSQIaI/AAAAAAAACEI/23UFkHvbfGAo4BPhag8ZdunWBvtNlBsNQCLcBGAsYHQ/s1600/Flipped%2BCR%2B3%2BStag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9"/>
          <a:stretch/>
        </p:blipFill>
        <p:spPr bwMode="auto">
          <a:xfrm>
            <a:off x="2192639" y="1899337"/>
            <a:ext cx="618801" cy="446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Pelaksanaan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240200"/>
            <a:ext cx="10820400" cy="4713900"/>
          </a:xfrm>
        </p:spPr>
        <p:txBody>
          <a:bodyPr/>
          <a:lstStyle/>
          <a:p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695166"/>
            <a:ext cx="4297222" cy="1270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3040365"/>
            <a:ext cx="2593046" cy="1900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096" y="3040365"/>
            <a:ext cx="2444442" cy="1901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5376" y="3040365"/>
            <a:ext cx="1408479" cy="1891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212" y="5027291"/>
            <a:ext cx="2593046" cy="16335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4096" y="5068174"/>
            <a:ext cx="2444442" cy="1592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5737" y="5068174"/>
            <a:ext cx="1398117" cy="1563116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7600207" y="1240200"/>
            <a:ext cx="4427517" cy="4713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Mata </a:t>
            </a:r>
            <a:r>
              <a:rPr lang="en-US" dirty="0" err="1" smtClean="0">
                <a:solidFill>
                  <a:schemeClr val="tx1"/>
                </a:solidFill>
              </a:rPr>
              <a:t>kuliah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Wajib</a:t>
            </a:r>
            <a:r>
              <a:rPr lang="en-US" dirty="0" smtClean="0">
                <a:solidFill>
                  <a:schemeClr val="tx1"/>
                </a:solidFill>
              </a:rPr>
              <a:t> UNS</a:t>
            </a:r>
            <a:endParaRPr lang="en-US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Kewirausahaan</a:t>
            </a:r>
            <a:endParaRPr lang="en-US" sz="14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Kuliah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Magang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Mahasiswa</a:t>
            </a:r>
            <a:endParaRPr lang="en-US" sz="14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Kuliah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Kerja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Nyata</a:t>
            </a:r>
            <a:endParaRPr lang="en-US" sz="14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Skripsi</a:t>
            </a:r>
            <a:r>
              <a:rPr lang="en-US" sz="1400" dirty="0" smtClean="0">
                <a:solidFill>
                  <a:schemeClr val="bg2"/>
                </a:solidFill>
              </a:rPr>
              <a:t>/</a:t>
            </a:r>
            <a:r>
              <a:rPr lang="en-US" sz="1400" dirty="0" err="1" smtClean="0">
                <a:solidFill>
                  <a:schemeClr val="bg2"/>
                </a:solidFill>
              </a:rPr>
              <a:t>Tugas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Akhir</a:t>
            </a:r>
            <a:endParaRPr lang="en-US" sz="1400" dirty="0" smtClean="0">
              <a:solidFill>
                <a:schemeClr val="bg2"/>
              </a:solidFill>
            </a:endParaRPr>
          </a:p>
          <a:p>
            <a:endParaRPr lang="en-US" sz="1400" dirty="0" smtClean="0">
              <a:solidFill>
                <a:schemeClr val="bg2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Kegiatan</a:t>
            </a:r>
            <a:r>
              <a:rPr lang="en-US" dirty="0" smtClean="0">
                <a:solidFill>
                  <a:schemeClr val="tx1"/>
                </a:solidFill>
              </a:rPr>
              <a:t> MBKM</a:t>
            </a:r>
            <a:endParaRPr lang="en-US" dirty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Kegiatan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Wirausaha</a:t>
            </a:r>
            <a:endParaRPr lang="en-US" sz="1400" dirty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Praktik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Kerja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Profesi</a:t>
            </a:r>
            <a:endParaRPr lang="en-US" sz="1400" dirty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Proyek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Membangun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Desa</a:t>
            </a:r>
            <a:endParaRPr lang="en-US" sz="14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Proyek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Kemanusiaan</a:t>
            </a:r>
            <a:endParaRPr lang="en-US" sz="14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Proyek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Independen</a:t>
            </a:r>
            <a:endParaRPr lang="en-US" sz="1400" dirty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Penelitian</a:t>
            </a:r>
            <a:r>
              <a:rPr lang="en-US" sz="1400" dirty="0" smtClean="0">
                <a:solidFill>
                  <a:schemeClr val="bg2"/>
                </a:solidFill>
              </a:rPr>
              <a:t>/</a:t>
            </a:r>
            <a:r>
              <a:rPr lang="en-US" sz="1400" dirty="0" err="1" smtClean="0">
                <a:solidFill>
                  <a:schemeClr val="bg2"/>
                </a:solidFill>
              </a:rPr>
              <a:t>Riset</a:t>
            </a:r>
            <a:endParaRPr lang="en-US" sz="1400" dirty="0">
              <a:solidFill>
                <a:schemeClr val="bg2"/>
              </a:solidFill>
            </a:endParaRPr>
          </a:p>
          <a:p>
            <a:endParaRPr lang="en-US" sz="1400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4212" y="342900"/>
            <a:ext cx="10820400" cy="897300"/>
          </a:xfrm>
        </p:spPr>
        <p:txBody>
          <a:bodyPr/>
          <a:lstStyle/>
          <a:p>
            <a:r>
              <a:rPr lang="en-US" dirty="0" err="1" smtClean="0"/>
              <a:t>asesmen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84212" y="1251837"/>
            <a:ext cx="10820400" cy="47139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Standar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Penilaian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Pembelajaran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err="1" smtClean="0">
                <a:solidFill>
                  <a:schemeClr val="bg2"/>
                </a:solidFill>
              </a:rPr>
              <a:t>Merupakan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kriteria</a:t>
            </a:r>
            <a:r>
              <a:rPr lang="en-US" sz="1600" dirty="0" smtClean="0">
                <a:solidFill>
                  <a:schemeClr val="bg2"/>
                </a:solidFill>
              </a:rPr>
              <a:t> minimal </a:t>
            </a:r>
            <a:r>
              <a:rPr lang="en-US" sz="1600" dirty="0" err="1" smtClean="0">
                <a:solidFill>
                  <a:schemeClr val="bg2"/>
                </a:solidFill>
              </a:rPr>
              <a:t>tentang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penilaian</a:t>
            </a:r>
            <a:r>
              <a:rPr lang="en-US" sz="1600" dirty="0" smtClean="0">
                <a:solidFill>
                  <a:schemeClr val="bg2"/>
                </a:solidFill>
              </a:rPr>
              <a:t> proses </a:t>
            </a:r>
            <a:r>
              <a:rPr lang="en-US" sz="1600" dirty="0" err="1" smtClean="0">
                <a:solidFill>
                  <a:schemeClr val="bg2"/>
                </a:solidFill>
              </a:rPr>
              <a:t>dan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hasil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belajar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mahasiswa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dalam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rangka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pemenuhan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capaian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oembelajaran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lulusan</a:t>
            </a:r>
            <a:endParaRPr lang="en-US" sz="1600" dirty="0" smtClean="0">
              <a:solidFill>
                <a:schemeClr val="bg2"/>
              </a:solidFill>
            </a:endParaRPr>
          </a:p>
          <a:p>
            <a:pPr lvl="1"/>
            <a:endParaRPr lang="en-US" sz="1600" dirty="0">
              <a:solidFill>
                <a:schemeClr val="bg2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Prinsip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Penilaian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err="1" smtClean="0">
                <a:solidFill>
                  <a:schemeClr val="bg2"/>
                </a:solidFill>
              </a:rPr>
              <a:t>Edukatif</a:t>
            </a:r>
            <a:r>
              <a:rPr lang="en-US" sz="1600" dirty="0" smtClean="0">
                <a:solidFill>
                  <a:schemeClr val="bg2"/>
                </a:solidFill>
              </a:rPr>
              <a:t>, </a:t>
            </a:r>
            <a:r>
              <a:rPr lang="en-US" sz="1600" dirty="0" err="1" smtClean="0">
                <a:solidFill>
                  <a:schemeClr val="bg2"/>
                </a:solidFill>
              </a:rPr>
              <a:t>otentik</a:t>
            </a:r>
            <a:r>
              <a:rPr lang="en-US" sz="1600" dirty="0" smtClean="0">
                <a:solidFill>
                  <a:schemeClr val="bg2"/>
                </a:solidFill>
              </a:rPr>
              <a:t>, </a:t>
            </a:r>
            <a:r>
              <a:rPr lang="en-US" sz="1600" dirty="0" err="1" smtClean="0">
                <a:solidFill>
                  <a:schemeClr val="bg2"/>
                </a:solidFill>
              </a:rPr>
              <a:t>objektif</a:t>
            </a:r>
            <a:r>
              <a:rPr lang="en-US" sz="1600" dirty="0" smtClean="0">
                <a:solidFill>
                  <a:schemeClr val="bg2"/>
                </a:solidFill>
              </a:rPr>
              <a:t>, </a:t>
            </a:r>
            <a:r>
              <a:rPr lang="en-US" sz="1600" dirty="0" err="1" smtClean="0">
                <a:solidFill>
                  <a:schemeClr val="bg2"/>
                </a:solidFill>
              </a:rPr>
              <a:t>akuntabel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dan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transparan</a:t>
            </a:r>
            <a:r>
              <a:rPr lang="en-US" sz="1600" dirty="0" smtClean="0">
                <a:solidFill>
                  <a:schemeClr val="bg2"/>
                </a:solidFill>
              </a:rPr>
              <a:t> yang </a:t>
            </a:r>
            <a:r>
              <a:rPr lang="en-US" sz="1600" dirty="0" err="1" smtClean="0">
                <a:solidFill>
                  <a:schemeClr val="bg2"/>
                </a:solidFill>
              </a:rPr>
              <a:t>dilakukan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secara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terintegrasi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endParaRPr lang="en-US" sz="1600" dirty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Teknik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instrumen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Penilaian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1600" dirty="0" err="1" smtClean="0">
                <a:solidFill>
                  <a:schemeClr val="bg2"/>
                </a:solidFill>
              </a:rPr>
              <a:t>Teknik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penilaian</a:t>
            </a:r>
            <a:r>
              <a:rPr lang="en-US" sz="1600" dirty="0" smtClean="0">
                <a:solidFill>
                  <a:schemeClr val="bg2"/>
                </a:solidFill>
              </a:rPr>
              <a:t>: </a:t>
            </a:r>
            <a:r>
              <a:rPr lang="en-US" sz="1600" dirty="0" err="1" smtClean="0">
                <a:solidFill>
                  <a:schemeClr val="bg2"/>
                </a:solidFill>
              </a:rPr>
              <a:t>observasi</a:t>
            </a:r>
            <a:r>
              <a:rPr lang="en-US" sz="1600" dirty="0" smtClean="0">
                <a:solidFill>
                  <a:schemeClr val="bg2"/>
                </a:solidFill>
              </a:rPr>
              <a:t>, </a:t>
            </a:r>
            <a:r>
              <a:rPr lang="en-US" sz="1600" dirty="0" err="1" smtClean="0">
                <a:solidFill>
                  <a:schemeClr val="bg2"/>
                </a:solidFill>
              </a:rPr>
              <a:t>partisipasi</a:t>
            </a:r>
            <a:r>
              <a:rPr lang="en-US" sz="1600" dirty="0" smtClean="0">
                <a:solidFill>
                  <a:schemeClr val="bg2"/>
                </a:solidFill>
              </a:rPr>
              <a:t>, </a:t>
            </a:r>
            <a:r>
              <a:rPr lang="en-US" sz="1600" dirty="0" err="1" smtClean="0">
                <a:solidFill>
                  <a:schemeClr val="bg2"/>
                </a:solidFill>
              </a:rPr>
              <a:t>unjuk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kerja</a:t>
            </a:r>
            <a:r>
              <a:rPr lang="en-US" sz="1600" dirty="0" smtClean="0">
                <a:solidFill>
                  <a:schemeClr val="bg2"/>
                </a:solidFill>
              </a:rPr>
              <a:t>, </a:t>
            </a:r>
            <a:r>
              <a:rPr lang="en-US" sz="1600" dirty="0" err="1" smtClean="0">
                <a:solidFill>
                  <a:schemeClr val="bg2"/>
                </a:solidFill>
              </a:rPr>
              <a:t>tes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tertulism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tes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lisan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dan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angket</a:t>
            </a:r>
            <a:endParaRPr lang="en-US" sz="1600" dirty="0" smtClean="0">
              <a:solidFill>
                <a:schemeClr val="bg2"/>
              </a:solidFill>
            </a:endParaRPr>
          </a:p>
          <a:p>
            <a:pPr lvl="1"/>
            <a:r>
              <a:rPr lang="en-US" sz="1600" dirty="0" err="1" smtClean="0">
                <a:solidFill>
                  <a:schemeClr val="bg2"/>
                </a:solidFill>
              </a:rPr>
              <a:t>Instrumen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penilaian</a:t>
            </a:r>
            <a:r>
              <a:rPr lang="en-US" sz="1600" dirty="0" smtClean="0">
                <a:solidFill>
                  <a:schemeClr val="bg2"/>
                </a:solidFill>
              </a:rPr>
              <a:t>: </a:t>
            </a:r>
            <a:r>
              <a:rPr lang="en-US" sz="1600" dirty="0" err="1" smtClean="0">
                <a:solidFill>
                  <a:schemeClr val="bg2"/>
                </a:solidFill>
              </a:rPr>
              <a:t>penilian</a:t>
            </a:r>
            <a:r>
              <a:rPr lang="en-US" sz="1600" dirty="0" smtClean="0">
                <a:solidFill>
                  <a:schemeClr val="bg2"/>
                </a:solidFill>
              </a:rPr>
              <a:t> proses </a:t>
            </a:r>
            <a:r>
              <a:rPr lang="en-US" sz="1600" dirty="0" err="1" smtClean="0">
                <a:solidFill>
                  <a:schemeClr val="bg2"/>
                </a:solidFill>
              </a:rPr>
              <a:t>dalam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bentuk</a:t>
            </a:r>
            <a:r>
              <a:rPr lang="en-US" sz="1600" dirty="0" smtClean="0">
                <a:solidFill>
                  <a:schemeClr val="bg2"/>
                </a:solidFill>
              </a:rPr>
              <a:t> rubric </a:t>
            </a:r>
            <a:r>
              <a:rPr lang="en-US" sz="1600" dirty="0" err="1" smtClean="0">
                <a:solidFill>
                  <a:schemeClr val="bg2"/>
                </a:solidFill>
              </a:rPr>
              <a:t>dan</a:t>
            </a:r>
            <a:r>
              <a:rPr lang="en-US" sz="1600" dirty="0" smtClean="0">
                <a:solidFill>
                  <a:schemeClr val="bg2"/>
                </a:solidFill>
              </a:rPr>
              <a:t>/</a:t>
            </a:r>
            <a:r>
              <a:rPr lang="en-US" sz="1600" dirty="0" err="1" smtClean="0">
                <a:solidFill>
                  <a:schemeClr val="bg2"/>
                </a:solidFill>
              </a:rPr>
              <a:t>atau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penilaian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hasil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dalam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bentuk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portofolio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atau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karya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deasin</a:t>
            </a:r>
            <a:endParaRPr lang="en-US" sz="1600" dirty="0" smtClean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Pelaksanaan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penilaian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1600" dirty="0" err="1" smtClean="0">
                <a:solidFill>
                  <a:schemeClr val="bg2"/>
                </a:solidFill>
              </a:rPr>
              <a:t>Sesuai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dengan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tahap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kemapuan</a:t>
            </a:r>
            <a:r>
              <a:rPr lang="en-US" sz="1600" dirty="0" smtClean="0">
                <a:solidFill>
                  <a:schemeClr val="bg2"/>
                </a:solidFill>
              </a:rPr>
              <a:t>, </a:t>
            </a:r>
            <a:r>
              <a:rPr lang="en-US" sz="1600" dirty="0" err="1" smtClean="0">
                <a:solidFill>
                  <a:schemeClr val="bg2"/>
                </a:solidFill>
              </a:rPr>
              <a:t>teknik</a:t>
            </a:r>
            <a:r>
              <a:rPr lang="en-US" sz="1600" dirty="0" smtClean="0">
                <a:solidFill>
                  <a:schemeClr val="bg2"/>
                </a:solidFill>
              </a:rPr>
              <a:t>, </a:t>
            </a:r>
            <a:r>
              <a:rPr lang="en-US" sz="1600" dirty="0" err="1" smtClean="0">
                <a:solidFill>
                  <a:schemeClr val="bg2"/>
                </a:solidFill>
              </a:rPr>
              <a:t>instrumen</a:t>
            </a:r>
            <a:r>
              <a:rPr lang="en-US" sz="1600" dirty="0" smtClean="0">
                <a:solidFill>
                  <a:schemeClr val="bg2"/>
                </a:solidFill>
              </a:rPr>
              <a:t>, </a:t>
            </a:r>
            <a:r>
              <a:rPr lang="en-US" sz="1600" dirty="0" err="1" smtClean="0">
                <a:solidFill>
                  <a:schemeClr val="bg2"/>
                </a:solidFill>
              </a:rPr>
              <a:t>kriteria</a:t>
            </a:r>
            <a:r>
              <a:rPr lang="en-US" sz="1600" dirty="0" smtClean="0">
                <a:solidFill>
                  <a:schemeClr val="bg2"/>
                </a:solidFill>
              </a:rPr>
              <a:t>, </a:t>
            </a:r>
            <a:r>
              <a:rPr lang="en-US" sz="1600" dirty="0" err="1" smtClean="0">
                <a:solidFill>
                  <a:schemeClr val="bg2"/>
                </a:solidFill>
              </a:rPr>
              <a:t>indiikator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dan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bobot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penilaian</a:t>
            </a:r>
            <a:r>
              <a:rPr lang="en-US" sz="1600" dirty="0" smtClean="0">
                <a:solidFill>
                  <a:schemeClr val="bg2"/>
                </a:solidFill>
              </a:rPr>
              <a:t> yang </a:t>
            </a:r>
            <a:r>
              <a:rPr lang="en-US" sz="1600" dirty="0" err="1" smtClean="0">
                <a:solidFill>
                  <a:schemeClr val="bg2"/>
                </a:solidFill>
              </a:rPr>
              <a:t>memuat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prinsipprinsip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penilian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I</a:t>
            </a:r>
            <a:r>
              <a:rPr lang="en-US" dirty="0" err="1" smtClean="0">
                <a:latin typeface="+mn-lt"/>
              </a:rPr>
              <a:t>nDIKATOr</a:t>
            </a:r>
            <a:r>
              <a:rPr lang="en-US" dirty="0" smtClean="0">
                <a:latin typeface="+mn-lt"/>
              </a:rPr>
              <a:t> KINERJA UTAMA PERGURUAN TINGGI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240200"/>
            <a:ext cx="10820400" cy="4713900"/>
          </a:xfrm>
        </p:spPr>
        <p:txBody>
          <a:bodyPr>
            <a:no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Keputusan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Menteri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Pendidikan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Kebudayaan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Nomor</a:t>
            </a:r>
            <a:r>
              <a:rPr lang="en-US" sz="1600" dirty="0" smtClean="0">
                <a:solidFill>
                  <a:schemeClr val="tx1"/>
                </a:solidFill>
              </a:rPr>
              <a:t> 754/P/2020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200" dirty="0" smtClean="0"/>
              <a:t>A. </a:t>
            </a:r>
            <a:r>
              <a:rPr lang="en-US" sz="1200" dirty="0" err="1" smtClean="0"/>
              <a:t>Sasaran</a:t>
            </a:r>
            <a:r>
              <a:rPr lang="en-US" sz="1200" dirty="0" smtClean="0"/>
              <a:t>: </a:t>
            </a:r>
            <a:r>
              <a:rPr lang="en-US" sz="1200" dirty="0" err="1" smtClean="0"/>
              <a:t>Meningkatnya</a:t>
            </a:r>
            <a:r>
              <a:rPr lang="en-US" sz="1200" dirty="0" smtClean="0"/>
              <a:t> </a:t>
            </a:r>
            <a:r>
              <a:rPr lang="en-US" sz="1200" dirty="0" err="1" smtClean="0"/>
              <a:t>kualitas</a:t>
            </a:r>
            <a:r>
              <a:rPr lang="en-US" sz="1200" dirty="0" smtClean="0"/>
              <a:t> </a:t>
            </a:r>
            <a:r>
              <a:rPr lang="en-US" sz="1200" dirty="0" err="1" smtClean="0"/>
              <a:t>lulusan</a:t>
            </a:r>
            <a:r>
              <a:rPr lang="en-US" sz="1200" dirty="0" smtClean="0"/>
              <a:t> </a:t>
            </a:r>
            <a:r>
              <a:rPr lang="en-US" sz="1200" dirty="0" err="1" smtClean="0"/>
              <a:t>pendidikan</a:t>
            </a:r>
            <a:r>
              <a:rPr lang="en-US" sz="1200" dirty="0" smtClean="0"/>
              <a:t> </a:t>
            </a:r>
            <a:r>
              <a:rPr lang="en-US" sz="1200" dirty="0" err="1" smtClean="0"/>
              <a:t>tinggi</a:t>
            </a:r>
            <a:r>
              <a:rPr lang="en-US" sz="1200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200" dirty="0" err="1" smtClean="0"/>
              <a:t>Persentase</a:t>
            </a:r>
            <a:r>
              <a:rPr lang="en-US" sz="1200" dirty="0" smtClean="0"/>
              <a:t> </a:t>
            </a:r>
            <a:r>
              <a:rPr lang="en-US" sz="1200" dirty="0" err="1" smtClean="0"/>
              <a:t>lulusan</a:t>
            </a:r>
            <a:r>
              <a:rPr lang="en-US" sz="1200" dirty="0" smtClean="0"/>
              <a:t> S1 </a:t>
            </a:r>
            <a:r>
              <a:rPr lang="en-US" sz="1200" dirty="0" err="1" smtClean="0"/>
              <a:t>dan</a:t>
            </a:r>
            <a:r>
              <a:rPr lang="en-US" sz="1200" dirty="0" smtClean="0"/>
              <a:t> D4/D3/D2 yang </a:t>
            </a:r>
            <a:r>
              <a:rPr lang="en-US" sz="1200" dirty="0" err="1" smtClean="0"/>
              <a:t>berhasil</a:t>
            </a:r>
            <a:r>
              <a:rPr lang="en-US" sz="1200" dirty="0" smtClean="0"/>
              <a:t>: </a:t>
            </a:r>
            <a:r>
              <a:rPr lang="en-US" sz="1200" dirty="0" err="1" smtClean="0"/>
              <a:t>mendapat</a:t>
            </a:r>
            <a:r>
              <a:rPr lang="en-US" sz="1200" dirty="0" smtClean="0"/>
              <a:t> </a:t>
            </a:r>
            <a:r>
              <a:rPr lang="en-US" sz="1200" dirty="0" err="1" smtClean="0"/>
              <a:t>pekerjaan</a:t>
            </a:r>
            <a:r>
              <a:rPr lang="en-US" sz="1200" dirty="0" smtClean="0"/>
              <a:t>, </a:t>
            </a:r>
            <a:r>
              <a:rPr lang="en-US" sz="1200" dirty="0" err="1" smtClean="0"/>
              <a:t>melanjutkan</a:t>
            </a:r>
            <a:r>
              <a:rPr lang="en-US" sz="1200" dirty="0" smtClean="0"/>
              <a:t> </a:t>
            </a:r>
            <a:r>
              <a:rPr lang="en-US" sz="1200" dirty="0" err="1" smtClean="0"/>
              <a:t>studi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menjadi</a:t>
            </a:r>
            <a:r>
              <a:rPr lang="en-US" sz="1200" dirty="0" smtClean="0"/>
              <a:t> </a:t>
            </a:r>
            <a:r>
              <a:rPr lang="en-US" sz="1200" dirty="0" err="1" smtClean="0"/>
              <a:t>wirausaha</a:t>
            </a:r>
            <a:endParaRPr lang="en-US" sz="1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1200" dirty="0" err="1" smtClean="0"/>
              <a:t>Persentase</a:t>
            </a:r>
            <a:r>
              <a:rPr lang="en-US" sz="1200" dirty="0" smtClean="0"/>
              <a:t> </a:t>
            </a:r>
            <a:r>
              <a:rPr lang="en-US" sz="1200" dirty="0" err="1" smtClean="0"/>
              <a:t>lulusan</a:t>
            </a:r>
            <a:r>
              <a:rPr lang="en-US" sz="1200" dirty="0" smtClean="0"/>
              <a:t> S1 </a:t>
            </a:r>
            <a:r>
              <a:rPr lang="en-US" sz="1200" dirty="0" err="1" smtClean="0"/>
              <a:t>dan</a:t>
            </a:r>
            <a:r>
              <a:rPr lang="en-US" sz="1200" dirty="0" smtClean="0"/>
              <a:t> D4/D3/D2 yang: </a:t>
            </a:r>
            <a:r>
              <a:rPr lang="en-US" sz="1200" dirty="0" err="1" smtClean="0"/>
              <a:t>menghabiskan</a:t>
            </a:r>
            <a:r>
              <a:rPr lang="en-US" sz="1200" dirty="0" smtClean="0"/>
              <a:t> paling </a:t>
            </a:r>
            <a:r>
              <a:rPr lang="en-US" sz="1200" dirty="0" err="1" smtClean="0"/>
              <a:t>sedikit</a:t>
            </a:r>
            <a:r>
              <a:rPr lang="en-US" sz="1200" dirty="0" smtClean="0"/>
              <a:t> 20 </a:t>
            </a:r>
            <a:r>
              <a:rPr lang="en-US" sz="1200" dirty="0" err="1" smtClean="0"/>
              <a:t>sks</a:t>
            </a:r>
            <a:r>
              <a:rPr lang="en-US" sz="1200" dirty="0" smtClean="0"/>
              <a:t> di </a:t>
            </a:r>
            <a:r>
              <a:rPr lang="en-US" sz="1200" dirty="0" err="1"/>
              <a:t>l</a:t>
            </a:r>
            <a:r>
              <a:rPr lang="en-US" sz="1200" dirty="0" err="1" smtClean="0"/>
              <a:t>uar</a:t>
            </a:r>
            <a:r>
              <a:rPr lang="en-US" sz="1200" dirty="0" smtClean="0"/>
              <a:t> </a:t>
            </a:r>
            <a:r>
              <a:rPr lang="en-US" sz="1200" dirty="0" err="1" smtClean="0"/>
              <a:t>kampus</a:t>
            </a:r>
            <a:r>
              <a:rPr lang="en-US" sz="1200" dirty="0" smtClean="0"/>
              <a:t>,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meraih</a:t>
            </a:r>
            <a:r>
              <a:rPr lang="en-US" sz="1200" dirty="0" smtClean="0"/>
              <a:t> </a:t>
            </a:r>
            <a:r>
              <a:rPr lang="en-US" sz="1200" dirty="0" err="1" smtClean="0"/>
              <a:t>prestasi</a:t>
            </a:r>
            <a:r>
              <a:rPr lang="en-US" sz="1200" dirty="0" smtClean="0"/>
              <a:t> paling </a:t>
            </a:r>
            <a:r>
              <a:rPr lang="en-US" sz="1200" dirty="0" err="1" smtClean="0"/>
              <a:t>rendah</a:t>
            </a:r>
            <a:r>
              <a:rPr lang="en-US" sz="1200" dirty="0" smtClean="0"/>
              <a:t> </a:t>
            </a:r>
            <a:r>
              <a:rPr lang="en-US" sz="1200" dirty="0" err="1" smtClean="0"/>
              <a:t>tingkat</a:t>
            </a:r>
            <a:r>
              <a:rPr lang="en-US" sz="1200" dirty="0" smtClean="0"/>
              <a:t> </a:t>
            </a:r>
            <a:r>
              <a:rPr lang="en-US" sz="1200" dirty="0" err="1" smtClean="0"/>
              <a:t>nasional</a:t>
            </a:r>
            <a:endParaRPr lang="en-US" sz="1200" dirty="0" smtClean="0"/>
          </a:p>
          <a:p>
            <a:r>
              <a:rPr lang="en-US" sz="1200" dirty="0" smtClean="0"/>
              <a:t>B.. </a:t>
            </a:r>
            <a:r>
              <a:rPr lang="en-US" sz="1200" dirty="0" err="1" smtClean="0"/>
              <a:t>Sasaran</a:t>
            </a:r>
            <a:r>
              <a:rPr lang="en-US" sz="1200" dirty="0" smtClean="0"/>
              <a:t> </a:t>
            </a:r>
            <a:r>
              <a:rPr lang="en-US" sz="1200" dirty="0" err="1" smtClean="0"/>
              <a:t>Meningkatnya</a:t>
            </a:r>
            <a:r>
              <a:rPr lang="en-US" sz="1200" dirty="0" smtClean="0"/>
              <a:t> </a:t>
            </a:r>
            <a:r>
              <a:rPr lang="en-US" sz="1200" dirty="0" err="1" smtClean="0"/>
              <a:t>kualitas</a:t>
            </a:r>
            <a:r>
              <a:rPr lang="en-US" sz="1200" dirty="0" smtClean="0"/>
              <a:t> </a:t>
            </a:r>
            <a:r>
              <a:rPr lang="en-US" sz="1200" dirty="0" err="1" smtClean="0"/>
              <a:t>dosen</a:t>
            </a:r>
            <a:r>
              <a:rPr lang="en-US" sz="1200" dirty="0" smtClean="0"/>
              <a:t> </a:t>
            </a:r>
            <a:r>
              <a:rPr lang="en-US" sz="1200" dirty="0" err="1" smtClean="0"/>
              <a:t>pendidikan</a:t>
            </a:r>
            <a:r>
              <a:rPr lang="en-US" sz="1200" dirty="0" smtClean="0"/>
              <a:t> </a:t>
            </a:r>
            <a:r>
              <a:rPr lang="en-US" sz="1200" dirty="0" err="1" smtClean="0"/>
              <a:t>tinggi</a:t>
            </a:r>
            <a:endParaRPr lang="en-US" sz="1200" dirty="0" smtClean="0"/>
          </a:p>
          <a:p>
            <a:pPr marL="914400" lvl="1" indent="-457200">
              <a:buFont typeface="+mj-lt"/>
              <a:buAutoNum type="arabicPeriod" startAt="3"/>
            </a:pPr>
            <a:r>
              <a:rPr lang="en-US" sz="1200" dirty="0" err="1" smtClean="0"/>
              <a:t>Dosen</a:t>
            </a:r>
            <a:r>
              <a:rPr lang="en-US" sz="1200" dirty="0" smtClean="0"/>
              <a:t> di </a:t>
            </a:r>
            <a:r>
              <a:rPr lang="en-US" sz="1200" dirty="0" err="1" smtClean="0"/>
              <a:t>luar</a:t>
            </a:r>
            <a:r>
              <a:rPr lang="en-US" sz="1200" dirty="0" smtClean="0"/>
              <a:t> </a:t>
            </a:r>
            <a:r>
              <a:rPr lang="en-US" sz="1200" dirty="0" err="1" smtClean="0"/>
              <a:t>kampus</a:t>
            </a:r>
            <a:r>
              <a:rPr lang="en-US" sz="1200" dirty="0" smtClean="0"/>
              <a:t>: </a:t>
            </a:r>
            <a:r>
              <a:rPr lang="en-US" sz="1200" dirty="0" err="1" smtClean="0"/>
              <a:t>Persentase</a:t>
            </a:r>
            <a:r>
              <a:rPr lang="en-US" sz="1200" dirty="0" smtClean="0"/>
              <a:t> </a:t>
            </a:r>
            <a:r>
              <a:rPr lang="en-US" sz="1200" dirty="0" err="1" smtClean="0"/>
              <a:t>dosen</a:t>
            </a:r>
            <a:r>
              <a:rPr lang="en-US" sz="1200" dirty="0" smtClean="0"/>
              <a:t> yang </a:t>
            </a:r>
            <a:r>
              <a:rPr lang="en-US" sz="1200" dirty="0" err="1" smtClean="0"/>
              <a:t>berkegiatan</a:t>
            </a:r>
            <a:r>
              <a:rPr lang="en-US" sz="1200" dirty="0" smtClean="0"/>
              <a:t> </a:t>
            </a:r>
            <a:r>
              <a:rPr lang="en-US" sz="1200" dirty="0" err="1" smtClean="0"/>
              <a:t>tridarma</a:t>
            </a:r>
            <a:r>
              <a:rPr lang="en-US" sz="1200" dirty="0" smtClean="0"/>
              <a:t> di </a:t>
            </a:r>
            <a:r>
              <a:rPr lang="en-US" sz="1200" dirty="0" err="1" smtClean="0"/>
              <a:t>kampus</a:t>
            </a:r>
            <a:r>
              <a:rPr lang="en-US" sz="1200" dirty="0" smtClean="0"/>
              <a:t> lain, di QS100 </a:t>
            </a:r>
            <a:r>
              <a:rPr lang="en-US" sz="1200" dirty="0" err="1" smtClean="0"/>
              <a:t>berdasar</a:t>
            </a:r>
            <a:r>
              <a:rPr lang="en-US" sz="1200" dirty="0" smtClean="0"/>
              <a:t> </a:t>
            </a:r>
            <a:r>
              <a:rPr lang="en-US" sz="1200" dirty="0" err="1" smtClean="0"/>
              <a:t>bidang</a:t>
            </a:r>
            <a:r>
              <a:rPr lang="en-US" sz="1200" dirty="0" smtClean="0"/>
              <a:t> </a:t>
            </a:r>
            <a:r>
              <a:rPr lang="en-US" sz="1200" dirty="0" err="1" smtClean="0"/>
              <a:t>ilmu</a:t>
            </a:r>
            <a:r>
              <a:rPr lang="en-US" sz="1200" dirty="0" smtClean="0"/>
              <a:t>, </a:t>
            </a:r>
            <a:r>
              <a:rPr lang="en-US" sz="1200" dirty="0" err="1" smtClean="0"/>
              <a:t>bekerja</a:t>
            </a:r>
            <a:r>
              <a:rPr lang="en-US" sz="1200" dirty="0" smtClean="0"/>
              <a:t> </a:t>
            </a:r>
            <a:r>
              <a:rPr lang="en-US" sz="1200" dirty="0" err="1" smtClean="0"/>
              <a:t>sebagai</a:t>
            </a:r>
            <a:r>
              <a:rPr lang="en-US" sz="1200" dirty="0"/>
              <a:t> </a:t>
            </a:r>
            <a:r>
              <a:rPr lang="en-US" sz="1200" dirty="0" err="1" smtClean="0"/>
              <a:t>praktisi</a:t>
            </a:r>
            <a:r>
              <a:rPr lang="en-US" sz="1200" dirty="0" smtClean="0"/>
              <a:t> industry,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membina</a:t>
            </a:r>
            <a:r>
              <a:rPr lang="en-US" sz="1200" dirty="0" smtClean="0"/>
              <a:t> </a:t>
            </a:r>
            <a:r>
              <a:rPr lang="en-US" sz="1200" dirty="0" err="1" smtClean="0"/>
              <a:t>mahaiswa</a:t>
            </a:r>
            <a:r>
              <a:rPr lang="en-US" sz="1200" dirty="0" smtClean="0"/>
              <a:t> yang </a:t>
            </a:r>
            <a:r>
              <a:rPr lang="en-US" sz="1200" dirty="0" err="1" smtClean="0"/>
              <a:t>berhasi</a:t>
            </a:r>
            <a:r>
              <a:rPr lang="en-US" sz="1200" dirty="0" smtClean="0"/>
              <a:t> </a:t>
            </a:r>
            <a:r>
              <a:rPr lang="en-US" sz="1200" dirty="0" err="1" smtClean="0"/>
              <a:t>meraih</a:t>
            </a:r>
            <a:r>
              <a:rPr lang="en-US" sz="1200" dirty="0" smtClean="0"/>
              <a:t> </a:t>
            </a:r>
            <a:r>
              <a:rPr lang="en-US" sz="1200" dirty="0" err="1" smtClean="0"/>
              <a:t>prestasi</a:t>
            </a:r>
            <a:r>
              <a:rPr lang="en-US" sz="1200" dirty="0" smtClean="0"/>
              <a:t> </a:t>
            </a:r>
            <a:r>
              <a:rPr lang="en-US" sz="1200" dirty="0" err="1" smtClean="0"/>
              <a:t>oaling</a:t>
            </a:r>
            <a:r>
              <a:rPr lang="en-US" sz="1200" dirty="0" smtClean="0"/>
              <a:t> </a:t>
            </a:r>
            <a:r>
              <a:rPr lang="en-US" sz="1200" dirty="0" err="1" smtClean="0"/>
              <a:t>rendah</a:t>
            </a:r>
            <a:r>
              <a:rPr lang="en-US" sz="1200" dirty="0" smtClean="0"/>
              <a:t> </a:t>
            </a:r>
            <a:r>
              <a:rPr lang="en-US" sz="1200" dirty="0" err="1" smtClean="0"/>
              <a:t>tingkat</a:t>
            </a:r>
            <a:r>
              <a:rPr lang="en-US" sz="1200" dirty="0" smtClean="0"/>
              <a:t> </a:t>
            </a:r>
            <a:r>
              <a:rPr lang="en-US" sz="1200" dirty="0" err="1" smtClean="0"/>
              <a:t>nasional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5 </a:t>
            </a:r>
            <a:r>
              <a:rPr lang="en-US" sz="1200" dirty="0" err="1" smtClean="0"/>
              <a:t>tahun</a:t>
            </a:r>
            <a:r>
              <a:rPr lang="en-US" sz="1200" dirty="0" smtClean="0"/>
              <a:t> </a:t>
            </a:r>
            <a:r>
              <a:rPr lang="en-US" sz="1200" dirty="0" err="1" smtClean="0"/>
              <a:t>terakhir</a:t>
            </a:r>
            <a:endParaRPr lang="en-US" sz="1200" dirty="0" smtClean="0"/>
          </a:p>
          <a:p>
            <a:pPr marL="914400" lvl="1" indent="-457200">
              <a:buFont typeface="+mj-lt"/>
              <a:buAutoNum type="arabicPeriod" startAt="3"/>
            </a:pPr>
            <a:r>
              <a:rPr lang="en-US" sz="1200" dirty="0" err="1" smtClean="0"/>
              <a:t>Kualifikasi</a:t>
            </a:r>
            <a:r>
              <a:rPr lang="en-US" sz="1200" dirty="0" smtClean="0"/>
              <a:t> </a:t>
            </a:r>
            <a:r>
              <a:rPr lang="en-US" sz="1200" dirty="0" err="1" smtClean="0"/>
              <a:t>dosen</a:t>
            </a:r>
            <a:r>
              <a:rPr lang="en-US" sz="1200" dirty="0" smtClean="0"/>
              <a:t> </a:t>
            </a:r>
            <a:r>
              <a:rPr lang="en-US" sz="1200" dirty="0" err="1" smtClean="0"/>
              <a:t>tetap</a:t>
            </a:r>
            <a:r>
              <a:rPr lang="en-US" sz="1200" dirty="0" smtClean="0"/>
              <a:t>: </a:t>
            </a:r>
            <a:r>
              <a:rPr lang="en-US" sz="1200" dirty="0" err="1" smtClean="0"/>
              <a:t>berkualifikasi</a:t>
            </a:r>
            <a:r>
              <a:rPr lang="en-US" sz="1200" dirty="0" smtClean="0"/>
              <a:t> </a:t>
            </a:r>
            <a:r>
              <a:rPr lang="en-US" sz="1200" dirty="0" err="1" smtClean="0"/>
              <a:t>akademik</a:t>
            </a:r>
            <a:r>
              <a:rPr lang="en-US" sz="1200" dirty="0" smtClean="0"/>
              <a:t> S3, </a:t>
            </a:r>
            <a:r>
              <a:rPr lang="en-US" sz="1200" dirty="0" err="1" smtClean="0"/>
              <a:t>memiliki</a:t>
            </a:r>
            <a:r>
              <a:rPr lang="en-US" sz="1200" dirty="0" smtClean="0"/>
              <a:t> </a:t>
            </a:r>
            <a:r>
              <a:rPr lang="en-US" sz="1200" dirty="0" err="1" smtClean="0"/>
              <a:t>sertifikat</a:t>
            </a:r>
            <a:r>
              <a:rPr lang="en-US" sz="1200" dirty="0" smtClean="0"/>
              <a:t> </a:t>
            </a:r>
            <a:r>
              <a:rPr lang="en-US" sz="1200" dirty="0" err="1" smtClean="0"/>
              <a:t>kompetensi</a:t>
            </a:r>
            <a:r>
              <a:rPr lang="en-US" sz="1200" dirty="0" smtClean="0"/>
              <a:t>/</a:t>
            </a:r>
            <a:r>
              <a:rPr lang="en-US" sz="1200" dirty="0" err="1" smtClean="0"/>
              <a:t>profesi</a:t>
            </a:r>
            <a:r>
              <a:rPr lang="en-US" sz="1200" dirty="0" smtClean="0"/>
              <a:t> yang </a:t>
            </a:r>
            <a:r>
              <a:rPr lang="en-US" sz="1200" dirty="0" err="1" smtClean="0"/>
              <a:t>diakui</a:t>
            </a:r>
            <a:r>
              <a:rPr lang="en-US" sz="1200" dirty="0" smtClean="0"/>
              <a:t> </a:t>
            </a:r>
            <a:r>
              <a:rPr lang="en-US" sz="1200" dirty="0" err="1" smtClean="0"/>
              <a:t>oleh</a:t>
            </a:r>
            <a:r>
              <a:rPr lang="en-US" sz="1200" dirty="0" smtClean="0"/>
              <a:t> industry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dunia</a:t>
            </a:r>
            <a:r>
              <a:rPr lang="en-US" sz="1200" dirty="0" smtClean="0"/>
              <a:t> </a:t>
            </a:r>
            <a:r>
              <a:rPr lang="en-US" sz="1200" dirty="0" err="1" smtClean="0"/>
              <a:t>kerja</a:t>
            </a:r>
            <a:r>
              <a:rPr lang="en-US" sz="1200" dirty="0" smtClean="0"/>
              <a:t>,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berasal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kalangan</a:t>
            </a:r>
            <a:r>
              <a:rPr lang="en-US" sz="1200" dirty="0" smtClean="0"/>
              <a:t> </a:t>
            </a:r>
            <a:r>
              <a:rPr lang="en-US" sz="1200" dirty="0" err="1" smtClean="0"/>
              <a:t>praktisi</a:t>
            </a:r>
            <a:r>
              <a:rPr lang="en-US" sz="1200" dirty="0" smtClean="0"/>
              <a:t> professional, </a:t>
            </a:r>
            <a:r>
              <a:rPr lang="en-US" sz="1200" dirty="0" err="1" smtClean="0"/>
              <a:t>dunia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</a:t>
            </a:r>
            <a:r>
              <a:rPr lang="en-US" sz="1200" dirty="0" smtClean="0"/>
              <a:t> 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dunia</a:t>
            </a:r>
            <a:r>
              <a:rPr lang="en-US" sz="1200" dirty="0" smtClean="0"/>
              <a:t> </a:t>
            </a:r>
            <a:r>
              <a:rPr lang="en-US" sz="1200" dirty="0" err="1" smtClean="0"/>
              <a:t>kerja</a:t>
            </a:r>
            <a:endParaRPr lang="en-US" sz="1200" dirty="0" smtClean="0"/>
          </a:p>
          <a:p>
            <a:pPr marL="914400" lvl="1" indent="-457200">
              <a:buFont typeface="+mj-lt"/>
              <a:buAutoNum type="arabicPeriod" startAt="3"/>
            </a:pPr>
            <a:r>
              <a:rPr lang="en-US" sz="1200" dirty="0" err="1" smtClean="0"/>
              <a:t>Penerapan</a:t>
            </a:r>
            <a:r>
              <a:rPr lang="en-US" sz="1200" dirty="0" smtClean="0"/>
              <a:t> </a:t>
            </a:r>
            <a:r>
              <a:rPr lang="en-US" sz="1200" dirty="0" err="1" smtClean="0"/>
              <a:t>riset</a:t>
            </a:r>
            <a:r>
              <a:rPr lang="en-US" sz="1200" dirty="0" smtClean="0"/>
              <a:t> </a:t>
            </a:r>
            <a:r>
              <a:rPr lang="en-US" sz="1200" dirty="0" err="1" smtClean="0"/>
              <a:t>dosen</a:t>
            </a:r>
            <a:r>
              <a:rPr lang="en-US" sz="1200" dirty="0" smtClean="0"/>
              <a:t>: </a:t>
            </a:r>
            <a:r>
              <a:rPr lang="en-US" sz="1200" dirty="0" err="1" smtClean="0"/>
              <a:t>Jumlah</a:t>
            </a:r>
            <a:r>
              <a:rPr lang="en-US" sz="1200" dirty="0" smtClean="0"/>
              <a:t> </a:t>
            </a:r>
            <a:r>
              <a:rPr lang="en-US" sz="1200" dirty="0" err="1" smtClean="0"/>
              <a:t>keluaran</a:t>
            </a:r>
            <a:r>
              <a:rPr lang="en-US" sz="1200" dirty="0" smtClean="0"/>
              <a:t> </a:t>
            </a:r>
            <a:r>
              <a:rPr lang="en-US" sz="1200" dirty="0" err="1" smtClean="0"/>
              <a:t>penelitian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pengabdian</a:t>
            </a:r>
            <a:r>
              <a:rPr lang="en-US" sz="1200" dirty="0" smtClean="0"/>
              <a:t> </a:t>
            </a:r>
            <a:r>
              <a:rPr lang="en-US" sz="1200" dirty="0" err="1" smtClean="0"/>
              <a:t>kepada</a:t>
            </a:r>
            <a:r>
              <a:rPr lang="en-US" sz="1200" dirty="0" smtClean="0"/>
              <a:t> </a:t>
            </a:r>
            <a:r>
              <a:rPr lang="en-US" sz="1200" dirty="0" err="1" smtClean="0"/>
              <a:t>masyarakat</a:t>
            </a:r>
            <a:r>
              <a:rPr lang="en-US" sz="1200" dirty="0" smtClean="0"/>
              <a:t> yang </a:t>
            </a:r>
            <a:r>
              <a:rPr lang="en-US" sz="1200" dirty="0" err="1" smtClean="0"/>
              <a:t>berhasil</a:t>
            </a:r>
            <a:r>
              <a:rPr lang="en-US" sz="1200" dirty="0" smtClean="0"/>
              <a:t> </a:t>
            </a:r>
            <a:r>
              <a:rPr lang="en-US" sz="1200" dirty="0" err="1" smtClean="0"/>
              <a:t>mendapat</a:t>
            </a:r>
            <a:r>
              <a:rPr lang="en-US" sz="1200" dirty="0" smtClean="0"/>
              <a:t> </a:t>
            </a:r>
            <a:r>
              <a:rPr lang="en-US" sz="1200" dirty="0" err="1" smtClean="0"/>
              <a:t>rekognisi</a:t>
            </a:r>
            <a:r>
              <a:rPr lang="en-US" sz="1200" dirty="0" smtClean="0"/>
              <a:t> </a:t>
            </a:r>
            <a:r>
              <a:rPr lang="en-US" sz="1200" dirty="0" err="1" smtClean="0"/>
              <a:t>internasional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diterapkan</a:t>
            </a:r>
            <a:r>
              <a:rPr lang="en-US" sz="1200" dirty="0" smtClean="0"/>
              <a:t> </a:t>
            </a:r>
            <a:r>
              <a:rPr lang="en-US" sz="1200" dirty="0" err="1" smtClean="0"/>
              <a:t>oleh</a:t>
            </a:r>
            <a:r>
              <a:rPr lang="en-US" sz="1200" dirty="0" smtClean="0"/>
              <a:t> </a:t>
            </a:r>
            <a:r>
              <a:rPr lang="en-US" sz="1200" dirty="0" err="1" smtClean="0"/>
              <a:t>masyarakat</a:t>
            </a:r>
            <a:r>
              <a:rPr lang="en-US" sz="1200" dirty="0" smtClean="0"/>
              <a:t> per </a:t>
            </a:r>
            <a:r>
              <a:rPr lang="en-US" sz="1200" dirty="0" err="1" smtClean="0"/>
              <a:t>jumlah</a:t>
            </a:r>
            <a:r>
              <a:rPr lang="en-US" sz="1200" dirty="0" smtClean="0"/>
              <a:t> </a:t>
            </a:r>
            <a:r>
              <a:rPr lang="en-US" sz="1200" dirty="0" err="1" smtClean="0"/>
              <a:t>dosen</a:t>
            </a:r>
            <a:endParaRPr lang="en-US" sz="1200" dirty="0" smtClean="0"/>
          </a:p>
          <a:p>
            <a:pPr marL="914400" lvl="1" indent="-457200">
              <a:buFont typeface="+mj-lt"/>
              <a:buAutoNum type="arabicPeriod" startAt="3"/>
            </a:pPr>
            <a:r>
              <a:rPr lang="en-US" sz="1200" dirty="0" err="1" smtClean="0"/>
              <a:t>Kemitraan</a:t>
            </a:r>
            <a:r>
              <a:rPr lang="en-US" sz="1200" dirty="0" smtClean="0"/>
              <a:t> program </a:t>
            </a:r>
            <a:r>
              <a:rPr lang="en-US" sz="1200" dirty="0" err="1" smtClean="0"/>
              <a:t>studi</a:t>
            </a:r>
            <a:r>
              <a:rPr lang="en-US" sz="1200" dirty="0" smtClean="0"/>
              <a:t>: </a:t>
            </a:r>
            <a:r>
              <a:rPr lang="en-US" sz="1200" dirty="0" err="1" smtClean="0"/>
              <a:t>persentase</a:t>
            </a:r>
            <a:r>
              <a:rPr lang="en-US" sz="1200" dirty="0" smtClean="0"/>
              <a:t> program </a:t>
            </a:r>
            <a:r>
              <a:rPr lang="en-US" sz="1200" dirty="0" err="1" smtClean="0"/>
              <a:t>studi</a:t>
            </a:r>
            <a:r>
              <a:rPr lang="en-US" sz="1200" dirty="0" smtClean="0"/>
              <a:t> S1 </a:t>
            </a:r>
            <a:r>
              <a:rPr lang="en-US" sz="1200" dirty="0" err="1" smtClean="0"/>
              <a:t>dan</a:t>
            </a:r>
            <a:r>
              <a:rPr lang="en-US" sz="1200" dirty="0" smtClean="0"/>
              <a:t> D4/D3/D2 yang </a:t>
            </a:r>
            <a:r>
              <a:rPr lang="en-US" sz="1200" dirty="0" err="1" smtClean="0"/>
              <a:t>melaksanakan</a:t>
            </a:r>
            <a:r>
              <a:rPr lang="en-US" sz="1200" dirty="0" smtClean="0"/>
              <a:t> </a:t>
            </a:r>
            <a:r>
              <a:rPr lang="en-US" sz="1200" dirty="0" err="1" smtClean="0"/>
              <a:t>kerjasama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mitra</a:t>
            </a:r>
            <a:endParaRPr lang="en-US" sz="1200" dirty="0"/>
          </a:p>
          <a:p>
            <a:r>
              <a:rPr lang="en-US" sz="1200" dirty="0" smtClean="0"/>
              <a:t>C. </a:t>
            </a:r>
            <a:r>
              <a:rPr lang="en-US" sz="1200" dirty="0" err="1" smtClean="0"/>
              <a:t>Sasaran</a:t>
            </a:r>
            <a:r>
              <a:rPr lang="en-US" sz="1200" dirty="0" smtClean="0"/>
              <a:t>: </a:t>
            </a:r>
            <a:r>
              <a:rPr lang="en-US" sz="1200" dirty="0" err="1" smtClean="0"/>
              <a:t>Meningkatnya</a:t>
            </a:r>
            <a:r>
              <a:rPr lang="en-US" sz="1200" dirty="0" smtClean="0"/>
              <a:t> </a:t>
            </a:r>
            <a:r>
              <a:rPr lang="en-US" sz="1200" dirty="0" err="1" smtClean="0"/>
              <a:t>kualitas</a:t>
            </a:r>
            <a:r>
              <a:rPr lang="en-US" sz="1200" dirty="0" smtClean="0"/>
              <a:t> </a:t>
            </a:r>
            <a:r>
              <a:rPr lang="en-US" sz="1200" dirty="0" err="1" smtClean="0"/>
              <a:t>kurikulum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pembelajaran</a:t>
            </a:r>
            <a:endParaRPr lang="en-US" sz="1200" dirty="0" smtClean="0"/>
          </a:p>
          <a:p>
            <a:pPr marL="914400" lvl="1" indent="-457200">
              <a:buFont typeface="+mj-lt"/>
              <a:buAutoNum type="arabicPeriod" startAt="7"/>
            </a:pPr>
            <a:r>
              <a:rPr lang="en-US" sz="1200" dirty="0" err="1" smtClean="0">
                <a:solidFill>
                  <a:srgbClr val="FFFF00"/>
                </a:solidFill>
              </a:rPr>
              <a:t>Pembelajaran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</a:rPr>
              <a:t>dalam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</a:rPr>
              <a:t>kelas</a:t>
            </a:r>
            <a:r>
              <a:rPr lang="en-US" sz="1200" dirty="0" smtClean="0">
                <a:solidFill>
                  <a:srgbClr val="FFFF00"/>
                </a:solidFill>
              </a:rPr>
              <a:t>: </a:t>
            </a:r>
            <a:r>
              <a:rPr lang="en-US" sz="1200" dirty="0" err="1" smtClean="0">
                <a:solidFill>
                  <a:srgbClr val="FFFF00"/>
                </a:solidFill>
              </a:rPr>
              <a:t>persentase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</a:rPr>
              <a:t>mata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</a:rPr>
              <a:t>kuliah</a:t>
            </a:r>
            <a:r>
              <a:rPr lang="en-US" sz="1200" dirty="0" smtClean="0">
                <a:solidFill>
                  <a:srgbClr val="FFFF00"/>
                </a:solidFill>
              </a:rPr>
              <a:t> S1 </a:t>
            </a:r>
            <a:r>
              <a:rPr lang="en-US" sz="1200" dirty="0" err="1" smtClean="0">
                <a:solidFill>
                  <a:srgbClr val="FFFF00"/>
                </a:solidFill>
              </a:rPr>
              <a:t>dan</a:t>
            </a:r>
            <a:r>
              <a:rPr lang="en-US" sz="1200" dirty="0" smtClean="0">
                <a:solidFill>
                  <a:srgbClr val="FFFF00"/>
                </a:solidFill>
              </a:rPr>
              <a:t> D4/D3/D2 yang </a:t>
            </a:r>
            <a:r>
              <a:rPr lang="en-US" sz="1200" dirty="0" err="1" smtClean="0">
                <a:solidFill>
                  <a:srgbClr val="FFFF00"/>
                </a:solidFill>
              </a:rPr>
              <a:t>menggunakan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</a:rPr>
              <a:t>metode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</a:rPr>
              <a:t>pembelajaran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</a:rPr>
              <a:t>pemecahan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</a:rPr>
              <a:t>kasus</a:t>
            </a:r>
            <a:r>
              <a:rPr lang="en-US" sz="1200" dirty="0" smtClean="0">
                <a:solidFill>
                  <a:srgbClr val="FFFF00"/>
                </a:solidFill>
              </a:rPr>
              <a:t> (</a:t>
            </a:r>
            <a:r>
              <a:rPr lang="en-US" sz="1200" i="1" dirty="0" smtClean="0">
                <a:solidFill>
                  <a:srgbClr val="FFFF00"/>
                </a:solidFill>
              </a:rPr>
              <a:t>case method</a:t>
            </a:r>
            <a:r>
              <a:rPr lang="en-US" sz="1200" dirty="0" smtClean="0">
                <a:solidFill>
                  <a:srgbClr val="FFFF00"/>
                </a:solidFill>
              </a:rPr>
              <a:t>) </a:t>
            </a:r>
            <a:r>
              <a:rPr lang="en-US" sz="1200" dirty="0" err="1" smtClean="0">
                <a:solidFill>
                  <a:srgbClr val="FFFF00"/>
                </a:solidFill>
              </a:rPr>
              <a:t>atau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</a:rPr>
              <a:t>pembelajaran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</a:rPr>
              <a:t>kelompok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</a:rPr>
              <a:t>berbasis</a:t>
            </a:r>
            <a:r>
              <a:rPr lang="en-US" sz="1200" dirty="0" smtClean="0">
                <a:solidFill>
                  <a:srgbClr val="FFFF00"/>
                </a:solidFill>
              </a:rPr>
              <a:t> project (</a:t>
            </a:r>
            <a:r>
              <a:rPr lang="en-US" sz="1200" i="1" dirty="0" smtClean="0">
                <a:solidFill>
                  <a:srgbClr val="FFFF00"/>
                </a:solidFill>
              </a:rPr>
              <a:t>team based project</a:t>
            </a:r>
            <a:r>
              <a:rPr lang="en-US" sz="1200" dirty="0" smtClean="0">
                <a:solidFill>
                  <a:srgbClr val="FFFF00"/>
                </a:solidFill>
              </a:rPr>
              <a:t>) </a:t>
            </a:r>
            <a:r>
              <a:rPr lang="en-US" sz="1200" dirty="0" err="1" smtClean="0">
                <a:solidFill>
                  <a:srgbClr val="FFFF00"/>
                </a:solidFill>
              </a:rPr>
              <a:t>sebagai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</a:rPr>
              <a:t>bagian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</a:rPr>
              <a:t>bobot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</a:rPr>
              <a:t>evaluasi</a:t>
            </a:r>
            <a:endParaRPr lang="en-US" sz="1200" dirty="0" smtClean="0">
              <a:solidFill>
                <a:srgbClr val="FFFF00"/>
              </a:solidFill>
            </a:endParaRPr>
          </a:p>
          <a:p>
            <a:pPr marL="914400" lvl="1" indent="-457200">
              <a:buFont typeface="+mj-lt"/>
              <a:buAutoNum type="arabicPeriod" startAt="7"/>
            </a:pPr>
            <a:r>
              <a:rPr lang="en-US" sz="1200" dirty="0" err="1" smtClean="0"/>
              <a:t>Akredtiasi</a:t>
            </a:r>
            <a:r>
              <a:rPr lang="en-US" sz="1200" dirty="0" smtClean="0"/>
              <a:t> </a:t>
            </a:r>
            <a:r>
              <a:rPr lang="en-US" sz="1200" dirty="0" err="1" smtClean="0"/>
              <a:t>Internasional</a:t>
            </a:r>
            <a:r>
              <a:rPr lang="en-US" sz="1200" dirty="0" smtClean="0"/>
              <a:t>: </a:t>
            </a:r>
            <a:r>
              <a:rPr lang="en-US" sz="1200" dirty="0" err="1" smtClean="0"/>
              <a:t>persentase</a:t>
            </a:r>
            <a:r>
              <a:rPr lang="en-US" sz="1200" dirty="0" smtClean="0"/>
              <a:t> program </a:t>
            </a:r>
            <a:r>
              <a:rPr lang="en-US" sz="1200" dirty="0" err="1" smtClean="0"/>
              <a:t>studi</a:t>
            </a:r>
            <a:r>
              <a:rPr lang="en-US" sz="1200" dirty="0" smtClean="0"/>
              <a:t> S1 </a:t>
            </a:r>
            <a:r>
              <a:rPr lang="en-US" sz="1200" dirty="0" err="1" smtClean="0"/>
              <a:t>dan</a:t>
            </a:r>
            <a:r>
              <a:rPr lang="en-US" sz="1200" dirty="0" smtClean="0"/>
              <a:t> D4/D3/D2 yang </a:t>
            </a:r>
            <a:r>
              <a:rPr lang="en-US" sz="1200" dirty="0" err="1" smtClean="0"/>
              <a:t>memiliki</a:t>
            </a:r>
            <a:r>
              <a:rPr lang="en-US" sz="1200" dirty="0" smtClean="0"/>
              <a:t> </a:t>
            </a:r>
            <a:r>
              <a:rPr lang="en-US" sz="1200" dirty="0" err="1" smtClean="0"/>
              <a:t>akreditasi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sertifikat</a:t>
            </a:r>
            <a:r>
              <a:rPr lang="en-US" sz="1200" dirty="0" smtClean="0"/>
              <a:t> </a:t>
            </a:r>
            <a:r>
              <a:rPr lang="en-US" sz="1200" dirty="0" err="1" smtClean="0"/>
              <a:t>internasional</a:t>
            </a:r>
            <a:r>
              <a:rPr lang="en-US" sz="1200" dirty="0" smtClean="0"/>
              <a:t> yang </a:t>
            </a:r>
            <a:r>
              <a:rPr lang="en-US" sz="1200" dirty="0" err="1" smtClean="0"/>
              <a:t>diakui</a:t>
            </a:r>
            <a:r>
              <a:rPr lang="en-US" sz="1200" dirty="0" smtClean="0"/>
              <a:t> </a:t>
            </a:r>
            <a:r>
              <a:rPr lang="en-US" sz="1200" dirty="0" err="1" smtClean="0"/>
              <a:t>pemerintah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68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r>
              <a:rPr lang="en-US" dirty="0" smtClean="0"/>
              <a:t>,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formula iku-7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1251837"/>
            <a:ext cx="10966505" cy="47139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Mata </a:t>
            </a:r>
            <a:r>
              <a:rPr lang="en-US" sz="1600" dirty="0" err="1">
                <a:solidFill>
                  <a:schemeClr val="tx1"/>
                </a:solidFill>
              </a:rPr>
              <a:t>kuliah</a:t>
            </a:r>
            <a:r>
              <a:rPr lang="en-US" sz="1600" dirty="0">
                <a:solidFill>
                  <a:schemeClr val="tx1"/>
                </a:solidFill>
              </a:rPr>
              <a:t> S1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D4/D3/D2 yang </a:t>
            </a:r>
            <a:r>
              <a:rPr lang="en-US" sz="1600" dirty="0" err="1">
                <a:solidFill>
                  <a:schemeClr val="tx1"/>
                </a:solidFill>
              </a:rPr>
              <a:t>menggunakan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case method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team </a:t>
            </a:r>
            <a:r>
              <a:rPr lang="en-US" sz="1600" i="1" dirty="0">
                <a:solidFill>
                  <a:schemeClr val="tx1"/>
                </a:solidFill>
              </a:rPr>
              <a:t>based </a:t>
            </a:r>
            <a:r>
              <a:rPr lang="en-US" sz="1600" i="1" dirty="0" smtClean="0">
                <a:solidFill>
                  <a:schemeClr val="tx1"/>
                </a:solidFill>
              </a:rPr>
              <a:t>project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fontAlgn="base"/>
            <a:r>
              <a:rPr lang="en-US" sz="1200" dirty="0" smtClean="0"/>
              <a:t>A. </a:t>
            </a:r>
            <a:r>
              <a:rPr lang="en-US" sz="1200" dirty="0" err="1" smtClean="0"/>
              <a:t>Metode</a:t>
            </a:r>
            <a:r>
              <a:rPr lang="en-US" sz="1200" dirty="0" smtClean="0"/>
              <a:t> </a:t>
            </a:r>
            <a:r>
              <a:rPr lang="en-US" sz="1200" dirty="0" err="1"/>
              <a:t>kasus</a:t>
            </a:r>
            <a:r>
              <a:rPr lang="en-US" sz="1200" dirty="0"/>
              <a:t> (</a:t>
            </a:r>
            <a:r>
              <a:rPr lang="en-US" sz="1200" i="1" dirty="0"/>
              <a:t>case method</a:t>
            </a:r>
            <a:r>
              <a:rPr lang="en-US" sz="1200" dirty="0"/>
              <a:t>)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1200" dirty="0" err="1"/>
              <a:t>mahasiswa</a:t>
            </a:r>
            <a:r>
              <a:rPr lang="en-US" sz="1200" dirty="0"/>
              <a:t> </a:t>
            </a:r>
            <a:r>
              <a:rPr lang="en-US" sz="1200" dirty="0" err="1"/>
              <a:t>berperan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"</a:t>
            </a:r>
            <a:r>
              <a:rPr lang="en-US" sz="1200" dirty="0" err="1"/>
              <a:t>protagonis</a:t>
            </a:r>
            <a:r>
              <a:rPr lang="en-US" sz="1200" dirty="0"/>
              <a:t>" (</a:t>
            </a:r>
            <a:r>
              <a:rPr lang="en-US" sz="1200" b="1" dirty="0" err="1">
                <a:solidFill>
                  <a:srgbClr val="FFFF00"/>
                </a:solidFill>
              </a:rPr>
              <a:t>pemeran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utama</a:t>
            </a:r>
            <a:r>
              <a:rPr lang="en-US" sz="1200" dirty="0"/>
              <a:t>) yang </a:t>
            </a:r>
            <a:r>
              <a:rPr lang="en-US" sz="1200" dirty="0" err="1"/>
              <a:t>berusaha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memecahkan</a:t>
            </a:r>
            <a:r>
              <a:rPr lang="en-US" sz="1200" dirty="0"/>
              <a:t> </a:t>
            </a:r>
            <a:r>
              <a:rPr lang="en-US" sz="1200" dirty="0" err="1"/>
              <a:t>kasus</a:t>
            </a:r>
            <a:r>
              <a:rPr lang="en-US" sz="1200" dirty="0"/>
              <a:t>;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1200" dirty="0" err="1"/>
              <a:t>mahasiswa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err="1"/>
              <a:t>analisis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kasus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memberi</a:t>
            </a:r>
            <a:r>
              <a:rPr lang="en-US" sz="1200" dirty="0"/>
              <a:t> </a:t>
            </a:r>
            <a:r>
              <a:rPr lang="en-US" sz="1200" dirty="0" err="1"/>
              <a:t>solusi</a:t>
            </a:r>
            <a:r>
              <a:rPr lang="en-US" sz="1200" dirty="0"/>
              <a:t>, </a:t>
            </a:r>
            <a:r>
              <a:rPr lang="en-US" sz="1200" dirty="0" err="1"/>
              <a:t>rekomendasi</a:t>
            </a:r>
            <a:r>
              <a:rPr lang="en-US" sz="1200" dirty="0"/>
              <a:t> </a:t>
            </a:r>
            <a:r>
              <a:rPr lang="en-US" sz="1200" dirty="0" err="1"/>
              <a:t>solusi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b="1" dirty="0"/>
              <a:t> </a:t>
            </a:r>
            <a:r>
              <a:rPr lang="en-US" sz="1200" b="1" dirty="0" err="1"/>
              <a:t>diskusi</a:t>
            </a:r>
            <a:r>
              <a:rPr lang="en-US" sz="1200" b="1" dirty="0"/>
              <a:t> </a:t>
            </a:r>
            <a:r>
              <a:rPr lang="en-US" sz="1200" b="1" dirty="0" err="1"/>
              <a:t>kelompok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menguji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mengembangkan</a:t>
            </a:r>
            <a:r>
              <a:rPr lang="en-US" sz="1200" dirty="0"/>
              <a:t> </a:t>
            </a:r>
            <a:r>
              <a:rPr lang="en-US" sz="1200" dirty="0" err="1"/>
              <a:t>rancangan</a:t>
            </a:r>
            <a:r>
              <a:rPr lang="en-US" sz="1200" dirty="0"/>
              <a:t> </a:t>
            </a:r>
            <a:r>
              <a:rPr lang="en-US" sz="1200" dirty="0" err="1"/>
              <a:t>solusi</a:t>
            </a:r>
            <a:r>
              <a:rPr lang="en-US" sz="1200" dirty="0"/>
              <a:t>; </a:t>
            </a:r>
            <a:r>
              <a:rPr lang="en-US" sz="1200" dirty="0" err="1"/>
              <a:t>dan</a:t>
            </a:r>
            <a:endParaRPr lang="en-US" sz="1200" dirty="0"/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1200" dirty="0" err="1"/>
              <a:t>Mahasiswa</a:t>
            </a:r>
            <a:r>
              <a:rPr lang="en-US" sz="1200" dirty="0"/>
              <a:t> </a:t>
            </a:r>
            <a:r>
              <a:rPr lang="en-US" sz="1200" dirty="0" err="1"/>
              <a:t>berdiskusi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aktif</a:t>
            </a:r>
            <a:r>
              <a:rPr lang="en-US" sz="1200" dirty="0"/>
              <a:t>; </a:t>
            </a:r>
            <a:r>
              <a:rPr lang="en-US" sz="1200" dirty="0" err="1"/>
              <a:t>sedangkan</a:t>
            </a:r>
            <a:r>
              <a:rPr lang="en-US" sz="1200" dirty="0"/>
              <a:t> </a:t>
            </a:r>
            <a:r>
              <a:rPr lang="en-US" sz="1200" dirty="0" err="1"/>
              <a:t>dosen</a:t>
            </a:r>
            <a:r>
              <a:rPr lang="en-US" sz="1200" dirty="0"/>
              <a:t> </a:t>
            </a:r>
            <a:r>
              <a:rPr lang="en-US" sz="1200" dirty="0" err="1"/>
              <a:t>berperan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fasilitator</a:t>
            </a:r>
            <a:r>
              <a:rPr lang="en-US" sz="1200" dirty="0"/>
              <a:t> yang </a:t>
            </a:r>
            <a:r>
              <a:rPr lang="en-US" sz="1200" dirty="0" err="1"/>
              <a:t>bertugas</a:t>
            </a:r>
            <a:r>
              <a:rPr lang="en-US" sz="1200" dirty="0"/>
              <a:t> </a:t>
            </a:r>
            <a:r>
              <a:rPr lang="en-US" sz="1200" dirty="0" err="1"/>
              <a:t>mengobservasi</a:t>
            </a:r>
            <a:r>
              <a:rPr lang="en-US" sz="1200" dirty="0"/>
              <a:t>, </a:t>
            </a:r>
            <a:r>
              <a:rPr lang="en-US" sz="1200" dirty="0" err="1"/>
              <a:t>memberi</a:t>
            </a:r>
            <a:r>
              <a:rPr lang="en-US" sz="1200" dirty="0"/>
              <a:t> </a:t>
            </a:r>
            <a:r>
              <a:rPr lang="en-US" sz="1200" dirty="0" err="1"/>
              <a:t>pertanyaan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mengarahkan</a:t>
            </a:r>
            <a:r>
              <a:rPr lang="en-US" sz="1200" dirty="0"/>
              <a:t> </a:t>
            </a:r>
            <a:r>
              <a:rPr lang="en-US" sz="1200" dirty="0" err="1"/>
              <a:t>diskusi</a:t>
            </a:r>
            <a:r>
              <a:rPr lang="en-US" sz="1200" dirty="0"/>
              <a:t>,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pertanyaan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observasi</a:t>
            </a:r>
            <a:r>
              <a:rPr lang="en-US" sz="1200" dirty="0"/>
              <a:t>.</a:t>
            </a:r>
          </a:p>
          <a:p>
            <a:pPr fontAlgn="base"/>
            <a:r>
              <a:rPr lang="en-US" sz="1200" dirty="0" smtClean="0"/>
              <a:t>B. </a:t>
            </a:r>
            <a:r>
              <a:rPr lang="en-US" sz="1200" dirty="0" err="1" smtClean="0"/>
              <a:t>Pembelajaran</a:t>
            </a:r>
            <a:r>
              <a:rPr lang="en-US" sz="1200" dirty="0" smtClean="0"/>
              <a:t> </a:t>
            </a:r>
            <a:r>
              <a:rPr lang="en-US" sz="1200" dirty="0" err="1"/>
              <a:t>proyek</a:t>
            </a:r>
            <a:r>
              <a:rPr lang="en-US" sz="1200" dirty="0"/>
              <a:t> </a:t>
            </a:r>
            <a:r>
              <a:rPr lang="en-US" sz="1200" dirty="0" err="1"/>
              <a:t>berbasis</a:t>
            </a:r>
            <a:r>
              <a:rPr lang="en-US" sz="1200" dirty="0"/>
              <a:t> </a:t>
            </a:r>
            <a:r>
              <a:rPr lang="en-US" sz="1200" dirty="0" err="1"/>
              <a:t>kelompok</a:t>
            </a:r>
            <a:r>
              <a:rPr lang="en-US" sz="1200" dirty="0"/>
              <a:t> (</a:t>
            </a:r>
            <a:r>
              <a:rPr lang="en-US" sz="1200" i="1" dirty="0"/>
              <a:t>team-based project</a:t>
            </a:r>
            <a:r>
              <a:rPr lang="en-US" sz="1200" dirty="0"/>
              <a:t>):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1200" dirty="0" err="1"/>
              <a:t>kelas</a:t>
            </a:r>
            <a:r>
              <a:rPr lang="en-US" sz="1200" dirty="0"/>
              <a:t> </a:t>
            </a:r>
            <a:r>
              <a:rPr lang="en-US" sz="1200" dirty="0" err="1"/>
              <a:t>dibagi</a:t>
            </a:r>
            <a:r>
              <a:rPr lang="en-US" sz="1200" dirty="0"/>
              <a:t> </a:t>
            </a:r>
            <a:r>
              <a:rPr lang="en-US" sz="1200" dirty="0" err="1"/>
              <a:t>menjadi</a:t>
            </a:r>
            <a:r>
              <a:rPr lang="en-US" sz="1200" dirty="0"/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kelompok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lebih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dari</a:t>
            </a:r>
            <a:r>
              <a:rPr lang="en-US" sz="1200" b="1" dirty="0">
                <a:solidFill>
                  <a:srgbClr val="FFFF00"/>
                </a:solidFill>
              </a:rPr>
              <a:t> 1 (</a:t>
            </a:r>
            <a:r>
              <a:rPr lang="en-US" sz="1200" b="1" dirty="0" err="1">
                <a:solidFill>
                  <a:srgbClr val="FFFF00"/>
                </a:solidFill>
              </a:rPr>
              <a:t>satu</a:t>
            </a:r>
            <a:r>
              <a:rPr lang="en-US" sz="1200" b="1" dirty="0">
                <a:solidFill>
                  <a:srgbClr val="FFFF00"/>
                </a:solidFill>
              </a:rPr>
              <a:t>) </a:t>
            </a:r>
            <a:r>
              <a:rPr lang="en-US" sz="1200" b="1" dirty="0" err="1">
                <a:solidFill>
                  <a:srgbClr val="FFFF00"/>
                </a:solidFill>
              </a:rPr>
              <a:t>mahasiswa</a:t>
            </a:r>
            <a:r>
              <a:rPr lang="en-US" sz="1200" dirty="0">
                <a:solidFill>
                  <a:srgbClr val="FFFF00"/>
                </a:solidFill>
              </a:rPr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mengerjakan</a:t>
            </a:r>
            <a:r>
              <a:rPr lang="en-US" sz="1200" dirty="0"/>
              <a:t> </a:t>
            </a:r>
            <a:r>
              <a:rPr lang="en-US" sz="1200" dirty="0" err="1"/>
              <a:t>tugas</a:t>
            </a:r>
            <a:r>
              <a:rPr lang="en-US" sz="1200" dirty="0"/>
              <a:t> </a:t>
            </a:r>
            <a:r>
              <a:rPr lang="en-US" sz="1200" dirty="0" err="1"/>
              <a:t>bersama</a:t>
            </a:r>
            <a:r>
              <a:rPr lang="en-US" sz="1200" dirty="0"/>
              <a:t> </a:t>
            </a:r>
            <a:r>
              <a:rPr lang="en-US" sz="1200" dirty="0" err="1"/>
              <a:t>selama</a:t>
            </a:r>
            <a:r>
              <a:rPr lang="en-US" sz="1200" dirty="0"/>
              <a:t> </a:t>
            </a:r>
            <a:r>
              <a:rPr lang="en-US" sz="1200" dirty="0" err="1"/>
              <a:t>jangka</a:t>
            </a:r>
            <a:r>
              <a:rPr lang="en-US" sz="1200" dirty="0"/>
              <a:t> </a:t>
            </a:r>
            <a:r>
              <a:rPr lang="en-US" sz="1200" dirty="0" err="1"/>
              <a:t>waktu</a:t>
            </a:r>
            <a:r>
              <a:rPr lang="en-US" sz="1200" dirty="0"/>
              <a:t> yang </a:t>
            </a:r>
            <a:r>
              <a:rPr lang="en-US" sz="1200" dirty="0" err="1"/>
              <a:t>ditentukan</a:t>
            </a:r>
            <a:r>
              <a:rPr lang="en-US" sz="1200" dirty="0"/>
              <a:t>;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1200" dirty="0" err="1"/>
              <a:t>kelompok</a:t>
            </a:r>
            <a:r>
              <a:rPr lang="en-US" sz="1200" dirty="0"/>
              <a:t> </a:t>
            </a:r>
            <a:r>
              <a:rPr lang="en-US" sz="1200" dirty="0" err="1"/>
              <a:t>diberikan</a:t>
            </a:r>
            <a:r>
              <a:rPr lang="en-US" sz="1200" dirty="0"/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masalah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nyata</a:t>
            </a:r>
            <a:r>
              <a:rPr lang="en-US" sz="1200" dirty="0">
                <a:solidFill>
                  <a:srgbClr val="FFFF00"/>
                </a:solidFill>
              </a:rPr>
              <a:t> </a:t>
            </a:r>
            <a:r>
              <a:rPr lang="en-US" sz="1200" dirty="0"/>
              <a:t>yang </a:t>
            </a:r>
            <a:r>
              <a:rPr lang="en-US" sz="1200" dirty="0" err="1"/>
              <a:t>terjadi</a:t>
            </a:r>
            <a:r>
              <a:rPr lang="en-US" sz="1200" dirty="0"/>
              <a:t> di </a:t>
            </a:r>
            <a:r>
              <a:rPr lang="en-US" sz="1200" dirty="0" err="1"/>
              <a:t>masyarakat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pertanyaan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komplek</a:t>
            </a:r>
            <a:r>
              <a:rPr lang="en-US" sz="1200" dirty="0" err="1">
                <a:solidFill>
                  <a:srgbClr val="FFFF00"/>
                </a:solidFill>
              </a:rPr>
              <a:t>s</a:t>
            </a:r>
            <a:r>
              <a:rPr lang="en-US" sz="1200" dirty="0"/>
              <a:t>, </a:t>
            </a:r>
            <a:r>
              <a:rPr lang="en-US" sz="1200" dirty="0" err="1"/>
              <a:t>kemudian</a:t>
            </a:r>
            <a:r>
              <a:rPr lang="en-US" sz="1200" dirty="0"/>
              <a:t> </a:t>
            </a:r>
            <a:r>
              <a:rPr lang="en-US" sz="1200" dirty="0" err="1"/>
              <a:t>diberikan</a:t>
            </a:r>
            <a:r>
              <a:rPr lang="en-US" sz="1200" dirty="0"/>
              <a:t> </a:t>
            </a:r>
            <a:r>
              <a:rPr lang="en-US" sz="1200" dirty="0" err="1"/>
              <a:t>ruang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membuat</a:t>
            </a:r>
            <a:r>
              <a:rPr lang="en-US" sz="1200" dirty="0"/>
              <a:t> </a:t>
            </a:r>
            <a:r>
              <a:rPr lang="en-US" sz="1200" dirty="0" err="1"/>
              <a:t>rencana</a:t>
            </a:r>
            <a:r>
              <a:rPr lang="en-US" sz="1200" dirty="0"/>
              <a:t> </a:t>
            </a:r>
            <a:r>
              <a:rPr lang="en-US" sz="1200" dirty="0" err="1"/>
              <a:t>kerja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model </a:t>
            </a:r>
            <a:r>
              <a:rPr lang="en-US" sz="1200" dirty="0" err="1"/>
              <a:t>kolaborasi</a:t>
            </a:r>
            <a:r>
              <a:rPr lang="en-US" sz="1200" dirty="0"/>
              <a:t>;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1200" dirty="0" err="1"/>
              <a:t>setiap</a:t>
            </a:r>
            <a:r>
              <a:rPr lang="en-US" sz="1200" dirty="0"/>
              <a:t> </a:t>
            </a:r>
            <a:r>
              <a:rPr lang="en-US" sz="1200" dirty="0" err="1"/>
              <a:t>kelompok</a:t>
            </a:r>
            <a:r>
              <a:rPr lang="en-US" sz="1200" dirty="0"/>
              <a:t> </a:t>
            </a:r>
            <a:r>
              <a:rPr lang="en-US" sz="1200" dirty="0" err="1"/>
              <a:t>mempersiapkan</a:t>
            </a:r>
            <a:r>
              <a:rPr lang="en-US" sz="1200" dirty="0"/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presentasi</a:t>
            </a:r>
            <a:r>
              <a:rPr lang="en-US" sz="1200" b="1" dirty="0">
                <a:solidFill>
                  <a:srgbClr val="FFFF00"/>
                </a:solidFill>
              </a:rPr>
              <a:t>/</a:t>
            </a:r>
            <a:r>
              <a:rPr lang="en-US" sz="1200" b="1" dirty="0" err="1">
                <a:solidFill>
                  <a:srgbClr val="FFFF00"/>
                </a:solidFill>
              </a:rPr>
              <a:t>karya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akhir</a:t>
            </a:r>
            <a:r>
              <a:rPr lang="en-US" sz="1200" dirty="0">
                <a:solidFill>
                  <a:srgbClr val="FFFF00"/>
                </a:solidFill>
              </a:rPr>
              <a:t> </a:t>
            </a:r>
            <a:r>
              <a:rPr lang="en-US" sz="1200" dirty="0"/>
              <a:t>yang </a:t>
            </a:r>
            <a:r>
              <a:rPr lang="en-US" sz="1200" dirty="0" err="1"/>
              <a:t>ditampilkan</a:t>
            </a:r>
            <a:r>
              <a:rPr lang="en-US" sz="1200" dirty="0"/>
              <a:t> di </a:t>
            </a:r>
            <a:r>
              <a:rPr lang="en-US" sz="1200" dirty="0" err="1"/>
              <a:t>depan</a:t>
            </a:r>
            <a:r>
              <a:rPr lang="en-US" sz="1200" dirty="0"/>
              <a:t> </a:t>
            </a:r>
            <a:r>
              <a:rPr lang="en-US" sz="1200" dirty="0" err="1"/>
              <a:t>dosen</a:t>
            </a:r>
            <a:r>
              <a:rPr lang="en-US" sz="1200" dirty="0"/>
              <a:t>, </a:t>
            </a:r>
            <a:r>
              <a:rPr lang="en-US" sz="1200" dirty="0" err="1"/>
              <a:t>kelas</a:t>
            </a:r>
            <a:r>
              <a:rPr lang="en-US" sz="1200" dirty="0"/>
              <a:t>,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audiens</a:t>
            </a:r>
            <a:r>
              <a:rPr lang="en-US" sz="1200" dirty="0"/>
              <a:t> </a:t>
            </a:r>
            <a:r>
              <a:rPr lang="en-US" sz="1200" dirty="0" err="1"/>
              <a:t>lainnya</a:t>
            </a:r>
            <a:r>
              <a:rPr lang="en-US" sz="1200" dirty="0"/>
              <a:t> yang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umpan</a:t>
            </a:r>
            <a:r>
              <a:rPr lang="en-US" sz="1200" dirty="0"/>
              <a:t> </a:t>
            </a:r>
            <a:r>
              <a:rPr lang="en-US" sz="1200" dirty="0" err="1"/>
              <a:t>balik</a:t>
            </a:r>
            <a:r>
              <a:rPr lang="en-US" sz="1200" dirty="0"/>
              <a:t> yang </a:t>
            </a:r>
            <a:r>
              <a:rPr lang="en-US" sz="1200" dirty="0" err="1"/>
              <a:t>konstruktif</a:t>
            </a:r>
            <a:r>
              <a:rPr lang="en-US" sz="1200" dirty="0"/>
              <a:t>; </a:t>
            </a:r>
            <a:r>
              <a:rPr lang="en-US" sz="1200" dirty="0" err="1"/>
              <a:t>dan</a:t>
            </a:r>
            <a:endParaRPr lang="en-US" sz="1200" dirty="0"/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1200" dirty="0" err="1"/>
              <a:t>dosen</a:t>
            </a:r>
            <a:r>
              <a:rPr lang="en-US" sz="1200" dirty="0"/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membina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setiap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kelompok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selama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periode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pekerjaan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proyek</a:t>
            </a:r>
            <a:r>
              <a:rPr lang="en-US" sz="1200" dirty="0">
                <a:solidFill>
                  <a:srgbClr val="FFFF00"/>
                </a:solidFill>
              </a:rPr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mendorong</a:t>
            </a:r>
            <a:r>
              <a:rPr lang="en-US" sz="1200" dirty="0"/>
              <a:t> </a:t>
            </a:r>
            <a:r>
              <a:rPr lang="en-US" sz="1200" dirty="0" err="1"/>
              <a:t>mahasiswa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berpikir</a:t>
            </a:r>
            <a:r>
              <a:rPr lang="en-US" sz="1200" dirty="0"/>
              <a:t> </a:t>
            </a:r>
            <a:r>
              <a:rPr lang="en-US" sz="1200" dirty="0" err="1"/>
              <a:t>kritis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kreatif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kolaborasi</a:t>
            </a:r>
            <a:r>
              <a:rPr lang="en-US" sz="1200" dirty="0"/>
              <a:t>.</a:t>
            </a:r>
          </a:p>
          <a:p>
            <a:r>
              <a:rPr lang="en-US" sz="1200" dirty="0" smtClean="0"/>
              <a:t>C. </a:t>
            </a:r>
            <a:r>
              <a:rPr lang="en-US" sz="1200" dirty="0" err="1" smtClean="0"/>
              <a:t>Kriteria</a:t>
            </a:r>
            <a:r>
              <a:rPr lang="en-US" sz="1200" dirty="0" smtClean="0"/>
              <a:t> </a:t>
            </a:r>
            <a:r>
              <a:rPr lang="en-US" sz="1200" dirty="0" err="1"/>
              <a:t>evaluasi</a:t>
            </a:r>
            <a:r>
              <a:rPr lang="en-US" sz="1200" dirty="0"/>
              <a:t>: </a:t>
            </a:r>
            <a:endParaRPr lang="en-US" sz="1200" dirty="0" smtClean="0"/>
          </a:p>
          <a:p>
            <a:pPr lvl="1"/>
            <a:r>
              <a:rPr lang="en-US" sz="1200" b="1" dirty="0" smtClean="0">
                <a:solidFill>
                  <a:srgbClr val="FFFF00"/>
                </a:solidFill>
              </a:rPr>
              <a:t>50</a:t>
            </a:r>
            <a:r>
              <a:rPr lang="en-US" sz="1200" b="1" dirty="0">
                <a:solidFill>
                  <a:srgbClr val="FFFF00"/>
                </a:solidFill>
              </a:rPr>
              <a:t>% (lima </a:t>
            </a:r>
            <a:r>
              <a:rPr lang="en-US" sz="1200" b="1" dirty="0" err="1">
                <a:solidFill>
                  <a:srgbClr val="FFFF00"/>
                </a:solidFill>
              </a:rPr>
              <a:t>puluh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persen</a:t>
            </a:r>
            <a:r>
              <a:rPr lang="en-US" sz="1200" b="1" dirty="0">
                <a:solidFill>
                  <a:srgbClr val="FFFF00"/>
                </a:solidFill>
              </a:rPr>
              <a:t>) </a:t>
            </a:r>
            <a:r>
              <a:rPr lang="en-US" sz="1200" b="1" dirty="0" err="1">
                <a:solidFill>
                  <a:srgbClr val="FFFF00"/>
                </a:solidFill>
              </a:rPr>
              <a:t>dari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bobot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nilai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akhir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berdasarkan</a:t>
            </a:r>
            <a:r>
              <a:rPr lang="en-US" sz="1200" dirty="0"/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kualitas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partisipasi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diskusi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kelas</a:t>
            </a:r>
            <a:r>
              <a:rPr lang="en-US" sz="1200" dirty="0"/>
              <a:t> (</a:t>
            </a:r>
            <a:r>
              <a:rPr lang="en-US" sz="1200" i="1" dirty="0"/>
              <a:t>case method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/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presentasi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akhir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pembelajaran</a:t>
            </a:r>
            <a:r>
              <a:rPr lang="en-US" sz="1200" dirty="0"/>
              <a:t> </a:t>
            </a:r>
            <a:r>
              <a:rPr lang="en-US" sz="1200" dirty="0" err="1"/>
              <a:t>proyek</a:t>
            </a:r>
            <a:r>
              <a:rPr lang="en-US" sz="1200" dirty="0"/>
              <a:t> </a:t>
            </a:r>
            <a:r>
              <a:rPr lang="en-US" sz="1200" dirty="0" err="1"/>
              <a:t>berbasis</a:t>
            </a:r>
            <a:r>
              <a:rPr lang="en-US" sz="1200" dirty="0"/>
              <a:t> </a:t>
            </a:r>
            <a:r>
              <a:rPr lang="en-US" sz="1200" dirty="0" err="1"/>
              <a:t>kelompok</a:t>
            </a:r>
            <a:r>
              <a:rPr lang="en-US" sz="1200" dirty="0"/>
              <a:t> (</a:t>
            </a:r>
            <a:r>
              <a:rPr lang="en-US" sz="1200" i="1" dirty="0"/>
              <a:t>team-based project</a:t>
            </a:r>
            <a:r>
              <a:rPr lang="en-US" sz="1200" dirty="0"/>
              <a:t>).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r>
              <a:rPr lang="en-US" dirty="0" smtClean="0"/>
              <a:t>,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formula iku-7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1251837"/>
            <a:ext cx="10966505" cy="47139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Mata </a:t>
            </a:r>
            <a:r>
              <a:rPr lang="en-US" sz="1600" dirty="0" err="1">
                <a:solidFill>
                  <a:schemeClr val="tx1"/>
                </a:solidFill>
              </a:rPr>
              <a:t>kuliah</a:t>
            </a:r>
            <a:r>
              <a:rPr lang="en-US" sz="1600" dirty="0">
                <a:solidFill>
                  <a:schemeClr val="tx1"/>
                </a:solidFill>
              </a:rPr>
              <a:t> S1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D4/D3/D2 yang </a:t>
            </a:r>
            <a:r>
              <a:rPr lang="en-US" sz="1600" dirty="0" err="1">
                <a:solidFill>
                  <a:schemeClr val="tx1"/>
                </a:solidFill>
              </a:rPr>
              <a:t>menggunakan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case method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team </a:t>
            </a:r>
            <a:r>
              <a:rPr lang="en-US" sz="1600" i="1" dirty="0">
                <a:solidFill>
                  <a:schemeClr val="tx1"/>
                </a:solidFill>
              </a:rPr>
              <a:t>based </a:t>
            </a:r>
            <a:r>
              <a:rPr lang="en-US" sz="1600" i="1" dirty="0" smtClean="0">
                <a:solidFill>
                  <a:schemeClr val="tx1"/>
                </a:solidFill>
              </a:rPr>
              <a:t>project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fontAlgn="base"/>
            <a:r>
              <a:rPr lang="en-US" sz="1200" dirty="0" smtClean="0"/>
              <a:t>A. </a:t>
            </a:r>
            <a:r>
              <a:rPr lang="en-US" sz="1200" dirty="0" err="1" smtClean="0"/>
              <a:t>Metode</a:t>
            </a:r>
            <a:r>
              <a:rPr lang="en-US" sz="1200" dirty="0" smtClean="0"/>
              <a:t> </a:t>
            </a:r>
            <a:r>
              <a:rPr lang="en-US" sz="1200" dirty="0" err="1"/>
              <a:t>kasus</a:t>
            </a:r>
            <a:r>
              <a:rPr lang="en-US" sz="1200" dirty="0"/>
              <a:t> (</a:t>
            </a:r>
            <a:r>
              <a:rPr lang="en-US" sz="1200" i="1" dirty="0"/>
              <a:t>case method</a:t>
            </a:r>
            <a:r>
              <a:rPr lang="en-US" sz="1200" dirty="0"/>
              <a:t>)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1200" dirty="0" err="1"/>
              <a:t>mahasiswa</a:t>
            </a:r>
            <a:r>
              <a:rPr lang="en-US" sz="1200" dirty="0"/>
              <a:t> </a:t>
            </a:r>
            <a:r>
              <a:rPr lang="en-US" sz="1200" dirty="0" err="1"/>
              <a:t>berperan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"</a:t>
            </a:r>
            <a:r>
              <a:rPr lang="en-US" sz="1200" dirty="0" err="1"/>
              <a:t>protagonis</a:t>
            </a:r>
            <a:r>
              <a:rPr lang="en-US" sz="1200" dirty="0"/>
              <a:t>" (</a:t>
            </a:r>
            <a:r>
              <a:rPr lang="en-US" sz="1200" b="1" dirty="0" err="1">
                <a:solidFill>
                  <a:srgbClr val="FFFF00"/>
                </a:solidFill>
              </a:rPr>
              <a:t>pemeran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utama</a:t>
            </a:r>
            <a:r>
              <a:rPr lang="en-US" sz="1200" dirty="0"/>
              <a:t>) yang </a:t>
            </a:r>
            <a:r>
              <a:rPr lang="en-US" sz="1200" dirty="0" err="1"/>
              <a:t>berusaha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memecahkan</a:t>
            </a:r>
            <a:r>
              <a:rPr lang="en-US" sz="1200" dirty="0"/>
              <a:t> </a:t>
            </a:r>
            <a:r>
              <a:rPr lang="en-US" sz="1200" dirty="0" err="1"/>
              <a:t>kasus</a:t>
            </a:r>
            <a:r>
              <a:rPr lang="en-US" sz="1200" dirty="0"/>
              <a:t>;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1200" dirty="0" err="1"/>
              <a:t>mahasiswa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err="1"/>
              <a:t>analisis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kasus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memberi</a:t>
            </a:r>
            <a:r>
              <a:rPr lang="en-US" sz="1200" dirty="0"/>
              <a:t> </a:t>
            </a:r>
            <a:r>
              <a:rPr lang="en-US" sz="1200" dirty="0" err="1"/>
              <a:t>solusi</a:t>
            </a:r>
            <a:r>
              <a:rPr lang="en-US" sz="1200" dirty="0"/>
              <a:t>, </a:t>
            </a:r>
            <a:r>
              <a:rPr lang="en-US" sz="1200" dirty="0" err="1"/>
              <a:t>rekomendasi</a:t>
            </a:r>
            <a:r>
              <a:rPr lang="en-US" sz="1200" dirty="0"/>
              <a:t> </a:t>
            </a:r>
            <a:r>
              <a:rPr lang="en-US" sz="1200" dirty="0" err="1"/>
              <a:t>solusi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b="1" dirty="0"/>
              <a:t> </a:t>
            </a:r>
            <a:r>
              <a:rPr lang="en-US" sz="1200" b="1" dirty="0" err="1"/>
              <a:t>diskusi</a:t>
            </a:r>
            <a:r>
              <a:rPr lang="en-US" sz="1200" b="1" dirty="0"/>
              <a:t> </a:t>
            </a:r>
            <a:r>
              <a:rPr lang="en-US" sz="1200" b="1" dirty="0" err="1"/>
              <a:t>kelompok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menguji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mengembangkan</a:t>
            </a:r>
            <a:r>
              <a:rPr lang="en-US" sz="1200" dirty="0"/>
              <a:t> </a:t>
            </a:r>
            <a:r>
              <a:rPr lang="en-US" sz="1200" dirty="0" err="1"/>
              <a:t>rancangan</a:t>
            </a:r>
            <a:r>
              <a:rPr lang="en-US" sz="1200" dirty="0"/>
              <a:t> </a:t>
            </a:r>
            <a:r>
              <a:rPr lang="en-US" sz="1200" dirty="0" err="1"/>
              <a:t>solusi</a:t>
            </a:r>
            <a:r>
              <a:rPr lang="en-US" sz="1200" dirty="0"/>
              <a:t>; </a:t>
            </a:r>
            <a:r>
              <a:rPr lang="en-US" sz="1200" dirty="0" err="1"/>
              <a:t>dan</a:t>
            </a:r>
            <a:endParaRPr lang="en-US" sz="1200" dirty="0"/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1200" dirty="0" err="1"/>
              <a:t>Mahasiswa</a:t>
            </a:r>
            <a:r>
              <a:rPr lang="en-US" sz="1200" dirty="0"/>
              <a:t> </a:t>
            </a:r>
            <a:r>
              <a:rPr lang="en-US" sz="1200" dirty="0" err="1"/>
              <a:t>berdiskusi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aktif</a:t>
            </a:r>
            <a:r>
              <a:rPr lang="en-US" sz="1200" dirty="0"/>
              <a:t>; </a:t>
            </a:r>
            <a:r>
              <a:rPr lang="en-US" sz="1200" dirty="0" err="1"/>
              <a:t>sedangkan</a:t>
            </a:r>
            <a:r>
              <a:rPr lang="en-US" sz="1200" dirty="0"/>
              <a:t> </a:t>
            </a:r>
            <a:r>
              <a:rPr lang="en-US" sz="1200" dirty="0" err="1"/>
              <a:t>dosen</a:t>
            </a:r>
            <a:r>
              <a:rPr lang="en-US" sz="1200" dirty="0"/>
              <a:t> </a:t>
            </a:r>
            <a:r>
              <a:rPr lang="en-US" sz="1200" dirty="0" err="1"/>
              <a:t>berperan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fasilitator</a:t>
            </a:r>
            <a:r>
              <a:rPr lang="en-US" sz="1200" dirty="0"/>
              <a:t> yang </a:t>
            </a:r>
            <a:r>
              <a:rPr lang="en-US" sz="1200" dirty="0" err="1"/>
              <a:t>bertugas</a:t>
            </a:r>
            <a:r>
              <a:rPr lang="en-US" sz="1200" dirty="0"/>
              <a:t> </a:t>
            </a:r>
            <a:r>
              <a:rPr lang="en-US" sz="1200" dirty="0" err="1"/>
              <a:t>mengobservasi</a:t>
            </a:r>
            <a:r>
              <a:rPr lang="en-US" sz="1200" dirty="0"/>
              <a:t>, </a:t>
            </a:r>
            <a:r>
              <a:rPr lang="en-US" sz="1200" dirty="0" err="1"/>
              <a:t>memberi</a:t>
            </a:r>
            <a:r>
              <a:rPr lang="en-US" sz="1200" dirty="0"/>
              <a:t> </a:t>
            </a:r>
            <a:r>
              <a:rPr lang="en-US" sz="1200" dirty="0" err="1"/>
              <a:t>pertanyaan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mengarahkan</a:t>
            </a:r>
            <a:r>
              <a:rPr lang="en-US" sz="1200" dirty="0"/>
              <a:t> </a:t>
            </a:r>
            <a:r>
              <a:rPr lang="en-US" sz="1200" dirty="0" err="1"/>
              <a:t>diskusi</a:t>
            </a:r>
            <a:r>
              <a:rPr lang="en-US" sz="1200" dirty="0"/>
              <a:t>,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pertanyaan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observasi</a:t>
            </a:r>
            <a:r>
              <a:rPr lang="en-US" sz="1200" dirty="0"/>
              <a:t>.</a:t>
            </a:r>
          </a:p>
          <a:p>
            <a:pPr fontAlgn="base"/>
            <a:r>
              <a:rPr lang="en-US" sz="1200" dirty="0" smtClean="0"/>
              <a:t>B. </a:t>
            </a:r>
            <a:r>
              <a:rPr lang="en-US" sz="1200" dirty="0" err="1" smtClean="0"/>
              <a:t>Pembelajaran</a:t>
            </a:r>
            <a:r>
              <a:rPr lang="en-US" sz="1200" dirty="0" smtClean="0"/>
              <a:t> </a:t>
            </a:r>
            <a:r>
              <a:rPr lang="en-US" sz="1200" dirty="0" err="1"/>
              <a:t>proyek</a:t>
            </a:r>
            <a:r>
              <a:rPr lang="en-US" sz="1200" dirty="0"/>
              <a:t> </a:t>
            </a:r>
            <a:r>
              <a:rPr lang="en-US" sz="1200" dirty="0" err="1"/>
              <a:t>berbasis</a:t>
            </a:r>
            <a:r>
              <a:rPr lang="en-US" sz="1200" dirty="0"/>
              <a:t> </a:t>
            </a:r>
            <a:r>
              <a:rPr lang="en-US" sz="1200" dirty="0" err="1"/>
              <a:t>kelompok</a:t>
            </a:r>
            <a:r>
              <a:rPr lang="en-US" sz="1200" dirty="0"/>
              <a:t> (</a:t>
            </a:r>
            <a:r>
              <a:rPr lang="en-US" sz="1200" i="1" dirty="0"/>
              <a:t>team-based project</a:t>
            </a:r>
            <a:r>
              <a:rPr lang="en-US" sz="1200" dirty="0"/>
              <a:t>):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1200" dirty="0" err="1"/>
              <a:t>kelas</a:t>
            </a:r>
            <a:r>
              <a:rPr lang="en-US" sz="1200" dirty="0"/>
              <a:t> </a:t>
            </a:r>
            <a:r>
              <a:rPr lang="en-US" sz="1200" dirty="0" err="1"/>
              <a:t>dibagi</a:t>
            </a:r>
            <a:r>
              <a:rPr lang="en-US" sz="1200" dirty="0"/>
              <a:t> </a:t>
            </a:r>
            <a:r>
              <a:rPr lang="en-US" sz="1200" dirty="0" err="1"/>
              <a:t>menjadi</a:t>
            </a:r>
            <a:r>
              <a:rPr lang="en-US" sz="1200" dirty="0"/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kelompok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lebih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dari</a:t>
            </a:r>
            <a:r>
              <a:rPr lang="en-US" sz="1200" b="1" dirty="0">
                <a:solidFill>
                  <a:srgbClr val="FFFF00"/>
                </a:solidFill>
              </a:rPr>
              <a:t> 1 (</a:t>
            </a:r>
            <a:r>
              <a:rPr lang="en-US" sz="1200" b="1" dirty="0" err="1">
                <a:solidFill>
                  <a:srgbClr val="FFFF00"/>
                </a:solidFill>
              </a:rPr>
              <a:t>satu</a:t>
            </a:r>
            <a:r>
              <a:rPr lang="en-US" sz="1200" b="1" dirty="0">
                <a:solidFill>
                  <a:srgbClr val="FFFF00"/>
                </a:solidFill>
              </a:rPr>
              <a:t>) </a:t>
            </a:r>
            <a:r>
              <a:rPr lang="en-US" sz="1200" b="1" dirty="0" err="1">
                <a:solidFill>
                  <a:srgbClr val="FFFF00"/>
                </a:solidFill>
              </a:rPr>
              <a:t>mahasiswa</a:t>
            </a:r>
            <a:r>
              <a:rPr lang="en-US" sz="1200" dirty="0">
                <a:solidFill>
                  <a:srgbClr val="FFFF00"/>
                </a:solidFill>
              </a:rPr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mengerjakan</a:t>
            </a:r>
            <a:r>
              <a:rPr lang="en-US" sz="1200" dirty="0"/>
              <a:t> </a:t>
            </a:r>
            <a:r>
              <a:rPr lang="en-US" sz="1200" dirty="0" err="1"/>
              <a:t>tugas</a:t>
            </a:r>
            <a:r>
              <a:rPr lang="en-US" sz="1200" dirty="0"/>
              <a:t> </a:t>
            </a:r>
            <a:r>
              <a:rPr lang="en-US" sz="1200" dirty="0" err="1"/>
              <a:t>bersama</a:t>
            </a:r>
            <a:r>
              <a:rPr lang="en-US" sz="1200" dirty="0"/>
              <a:t> </a:t>
            </a:r>
            <a:r>
              <a:rPr lang="en-US" sz="1200" dirty="0" err="1"/>
              <a:t>selama</a:t>
            </a:r>
            <a:r>
              <a:rPr lang="en-US" sz="1200" dirty="0"/>
              <a:t> </a:t>
            </a:r>
            <a:r>
              <a:rPr lang="en-US" sz="1200" dirty="0" err="1"/>
              <a:t>jangka</a:t>
            </a:r>
            <a:r>
              <a:rPr lang="en-US" sz="1200" dirty="0"/>
              <a:t> </a:t>
            </a:r>
            <a:r>
              <a:rPr lang="en-US" sz="1200" dirty="0" err="1"/>
              <a:t>waktu</a:t>
            </a:r>
            <a:r>
              <a:rPr lang="en-US" sz="1200" dirty="0"/>
              <a:t> yang </a:t>
            </a:r>
            <a:r>
              <a:rPr lang="en-US" sz="1200" dirty="0" err="1"/>
              <a:t>ditentukan</a:t>
            </a:r>
            <a:r>
              <a:rPr lang="en-US" sz="1200" dirty="0"/>
              <a:t>;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1200" dirty="0" err="1"/>
              <a:t>kelompok</a:t>
            </a:r>
            <a:r>
              <a:rPr lang="en-US" sz="1200" dirty="0"/>
              <a:t> </a:t>
            </a:r>
            <a:r>
              <a:rPr lang="en-US" sz="1200" dirty="0" err="1"/>
              <a:t>diberikan</a:t>
            </a:r>
            <a:r>
              <a:rPr lang="en-US" sz="1200" dirty="0"/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masalah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nyata</a:t>
            </a:r>
            <a:r>
              <a:rPr lang="en-US" sz="1200" dirty="0">
                <a:solidFill>
                  <a:srgbClr val="FFFF00"/>
                </a:solidFill>
              </a:rPr>
              <a:t> </a:t>
            </a:r>
            <a:r>
              <a:rPr lang="en-US" sz="1200" dirty="0"/>
              <a:t>yang </a:t>
            </a:r>
            <a:r>
              <a:rPr lang="en-US" sz="1200" dirty="0" err="1"/>
              <a:t>terjadi</a:t>
            </a:r>
            <a:r>
              <a:rPr lang="en-US" sz="1200" dirty="0"/>
              <a:t> di </a:t>
            </a:r>
            <a:r>
              <a:rPr lang="en-US" sz="1200" dirty="0" err="1"/>
              <a:t>masyarakat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pertanyaan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komplek</a:t>
            </a:r>
            <a:r>
              <a:rPr lang="en-US" sz="1200" dirty="0" err="1">
                <a:solidFill>
                  <a:srgbClr val="FFFF00"/>
                </a:solidFill>
              </a:rPr>
              <a:t>s</a:t>
            </a:r>
            <a:r>
              <a:rPr lang="en-US" sz="1200" dirty="0"/>
              <a:t>, </a:t>
            </a:r>
            <a:r>
              <a:rPr lang="en-US" sz="1200" dirty="0" err="1"/>
              <a:t>kemudian</a:t>
            </a:r>
            <a:r>
              <a:rPr lang="en-US" sz="1200" dirty="0"/>
              <a:t> </a:t>
            </a:r>
            <a:r>
              <a:rPr lang="en-US" sz="1200" dirty="0" err="1"/>
              <a:t>diberikan</a:t>
            </a:r>
            <a:r>
              <a:rPr lang="en-US" sz="1200" dirty="0"/>
              <a:t> </a:t>
            </a:r>
            <a:r>
              <a:rPr lang="en-US" sz="1200" dirty="0" err="1"/>
              <a:t>ruang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membuat</a:t>
            </a:r>
            <a:r>
              <a:rPr lang="en-US" sz="1200" dirty="0"/>
              <a:t> </a:t>
            </a:r>
            <a:r>
              <a:rPr lang="en-US" sz="1200" dirty="0" err="1"/>
              <a:t>rencana</a:t>
            </a:r>
            <a:r>
              <a:rPr lang="en-US" sz="1200" dirty="0"/>
              <a:t> </a:t>
            </a:r>
            <a:r>
              <a:rPr lang="en-US" sz="1200" dirty="0" err="1"/>
              <a:t>kerja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model </a:t>
            </a:r>
            <a:r>
              <a:rPr lang="en-US" sz="1200" dirty="0" err="1"/>
              <a:t>kolaborasi</a:t>
            </a:r>
            <a:r>
              <a:rPr lang="en-US" sz="1200" dirty="0"/>
              <a:t>;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1200" dirty="0" err="1"/>
              <a:t>setiap</a:t>
            </a:r>
            <a:r>
              <a:rPr lang="en-US" sz="1200" dirty="0"/>
              <a:t> </a:t>
            </a:r>
            <a:r>
              <a:rPr lang="en-US" sz="1200" dirty="0" err="1"/>
              <a:t>kelompok</a:t>
            </a:r>
            <a:r>
              <a:rPr lang="en-US" sz="1200" dirty="0"/>
              <a:t> </a:t>
            </a:r>
            <a:r>
              <a:rPr lang="en-US" sz="1200" dirty="0" err="1"/>
              <a:t>mempersiapkan</a:t>
            </a:r>
            <a:r>
              <a:rPr lang="en-US" sz="1200" dirty="0"/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presentasi</a:t>
            </a:r>
            <a:r>
              <a:rPr lang="en-US" sz="1200" b="1" dirty="0">
                <a:solidFill>
                  <a:srgbClr val="FFFF00"/>
                </a:solidFill>
              </a:rPr>
              <a:t>/</a:t>
            </a:r>
            <a:r>
              <a:rPr lang="en-US" sz="1200" b="1" dirty="0" err="1">
                <a:solidFill>
                  <a:srgbClr val="FFFF00"/>
                </a:solidFill>
              </a:rPr>
              <a:t>karya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akhir</a:t>
            </a:r>
            <a:r>
              <a:rPr lang="en-US" sz="1200" dirty="0">
                <a:solidFill>
                  <a:srgbClr val="FFFF00"/>
                </a:solidFill>
              </a:rPr>
              <a:t> </a:t>
            </a:r>
            <a:r>
              <a:rPr lang="en-US" sz="1200" dirty="0"/>
              <a:t>yang </a:t>
            </a:r>
            <a:r>
              <a:rPr lang="en-US" sz="1200" dirty="0" err="1"/>
              <a:t>ditampilkan</a:t>
            </a:r>
            <a:r>
              <a:rPr lang="en-US" sz="1200" dirty="0"/>
              <a:t> di </a:t>
            </a:r>
            <a:r>
              <a:rPr lang="en-US" sz="1200" dirty="0" err="1"/>
              <a:t>depan</a:t>
            </a:r>
            <a:r>
              <a:rPr lang="en-US" sz="1200" dirty="0"/>
              <a:t> </a:t>
            </a:r>
            <a:r>
              <a:rPr lang="en-US" sz="1200" dirty="0" err="1"/>
              <a:t>dosen</a:t>
            </a:r>
            <a:r>
              <a:rPr lang="en-US" sz="1200" dirty="0"/>
              <a:t>, </a:t>
            </a:r>
            <a:r>
              <a:rPr lang="en-US" sz="1200" dirty="0" err="1"/>
              <a:t>kelas</a:t>
            </a:r>
            <a:r>
              <a:rPr lang="en-US" sz="1200" dirty="0"/>
              <a:t>,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audiens</a:t>
            </a:r>
            <a:r>
              <a:rPr lang="en-US" sz="1200" dirty="0"/>
              <a:t> </a:t>
            </a:r>
            <a:r>
              <a:rPr lang="en-US" sz="1200" dirty="0" err="1"/>
              <a:t>lainnya</a:t>
            </a:r>
            <a:r>
              <a:rPr lang="en-US" sz="1200" dirty="0"/>
              <a:t> yang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umpan</a:t>
            </a:r>
            <a:r>
              <a:rPr lang="en-US" sz="1200" dirty="0"/>
              <a:t> </a:t>
            </a:r>
            <a:r>
              <a:rPr lang="en-US" sz="1200" dirty="0" err="1"/>
              <a:t>balik</a:t>
            </a:r>
            <a:r>
              <a:rPr lang="en-US" sz="1200" dirty="0"/>
              <a:t> yang </a:t>
            </a:r>
            <a:r>
              <a:rPr lang="en-US" sz="1200" dirty="0" err="1"/>
              <a:t>konstruktif</a:t>
            </a:r>
            <a:r>
              <a:rPr lang="en-US" sz="1200" dirty="0"/>
              <a:t>; </a:t>
            </a:r>
            <a:r>
              <a:rPr lang="en-US" sz="1200" dirty="0" err="1"/>
              <a:t>dan</a:t>
            </a:r>
            <a:endParaRPr lang="en-US" sz="1200" dirty="0"/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1200" dirty="0" err="1"/>
              <a:t>dosen</a:t>
            </a:r>
            <a:r>
              <a:rPr lang="en-US" sz="1200" dirty="0"/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membina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setiap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kelompok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selama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periode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pekerjaan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proyek</a:t>
            </a:r>
            <a:r>
              <a:rPr lang="en-US" sz="1200" dirty="0">
                <a:solidFill>
                  <a:srgbClr val="FFFF00"/>
                </a:solidFill>
              </a:rPr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mendorong</a:t>
            </a:r>
            <a:r>
              <a:rPr lang="en-US" sz="1200" dirty="0"/>
              <a:t> </a:t>
            </a:r>
            <a:r>
              <a:rPr lang="en-US" sz="1200" dirty="0" err="1"/>
              <a:t>mahasiswa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berpikir</a:t>
            </a:r>
            <a:r>
              <a:rPr lang="en-US" sz="1200" dirty="0"/>
              <a:t> </a:t>
            </a:r>
            <a:r>
              <a:rPr lang="en-US" sz="1200" dirty="0" err="1"/>
              <a:t>kritis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kreatif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kolaborasi</a:t>
            </a:r>
            <a:r>
              <a:rPr lang="en-US" sz="1200" dirty="0"/>
              <a:t>.</a:t>
            </a:r>
          </a:p>
          <a:p>
            <a:r>
              <a:rPr lang="en-US" sz="1200" dirty="0" smtClean="0"/>
              <a:t>C. </a:t>
            </a:r>
            <a:r>
              <a:rPr lang="en-US" sz="1200" dirty="0" err="1" smtClean="0"/>
              <a:t>Kriteria</a:t>
            </a:r>
            <a:r>
              <a:rPr lang="en-US" sz="1200" dirty="0" smtClean="0"/>
              <a:t> </a:t>
            </a:r>
            <a:r>
              <a:rPr lang="en-US" sz="1200" dirty="0" err="1"/>
              <a:t>evaluasi</a:t>
            </a:r>
            <a:r>
              <a:rPr lang="en-US" sz="1200" dirty="0"/>
              <a:t>: </a:t>
            </a:r>
            <a:endParaRPr lang="en-US" sz="1200" dirty="0" smtClean="0"/>
          </a:p>
          <a:p>
            <a:pPr lvl="1"/>
            <a:r>
              <a:rPr lang="en-US" sz="1200" b="1" dirty="0" smtClean="0">
                <a:solidFill>
                  <a:srgbClr val="FFFF00"/>
                </a:solidFill>
              </a:rPr>
              <a:t>50</a:t>
            </a:r>
            <a:r>
              <a:rPr lang="en-US" sz="1200" b="1" dirty="0">
                <a:solidFill>
                  <a:srgbClr val="FFFF00"/>
                </a:solidFill>
              </a:rPr>
              <a:t>% (lima </a:t>
            </a:r>
            <a:r>
              <a:rPr lang="en-US" sz="1200" b="1" dirty="0" err="1">
                <a:solidFill>
                  <a:srgbClr val="FFFF00"/>
                </a:solidFill>
              </a:rPr>
              <a:t>puluh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persen</a:t>
            </a:r>
            <a:r>
              <a:rPr lang="en-US" sz="1200" b="1" dirty="0">
                <a:solidFill>
                  <a:srgbClr val="FFFF00"/>
                </a:solidFill>
              </a:rPr>
              <a:t>) </a:t>
            </a:r>
            <a:r>
              <a:rPr lang="en-US" sz="1200" b="1" dirty="0" err="1">
                <a:solidFill>
                  <a:srgbClr val="FFFF00"/>
                </a:solidFill>
              </a:rPr>
              <a:t>dari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bobot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nilai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akhir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berdasarkan</a:t>
            </a:r>
            <a:r>
              <a:rPr lang="en-US" sz="1200" dirty="0"/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kualitas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partisipasi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diskusi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kelas</a:t>
            </a:r>
            <a:r>
              <a:rPr lang="en-US" sz="1200" dirty="0"/>
              <a:t> (</a:t>
            </a:r>
            <a:r>
              <a:rPr lang="en-US" sz="1200" i="1" dirty="0"/>
              <a:t>case method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/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presentasi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akhir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pembelajaran</a:t>
            </a:r>
            <a:r>
              <a:rPr lang="en-US" sz="1200" dirty="0"/>
              <a:t> </a:t>
            </a:r>
            <a:r>
              <a:rPr lang="en-US" sz="1200" dirty="0" err="1"/>
              <a:t>proyek</a:t>
            </a:r>
            <a:r>
              <a:rPr lang="en-US" sz="1200" dirty="0"/>
              <a:t> </a:t>
            </a:r>
            <a:r>
              <a:rPr lang="en-US" sz="1200" dirty="0" err="1"/>
              <a:t>berbasis</a:t>
            </a:r>
            <a:r>
              <a:rPr lang="en-US" sz="1200" dirty="0"/>
              <a:t> </a:t>
            </a:r>
            <a:r>
              <a:rPr lang="en-US" sz="1200" dirty="0" err="1"/>
              <a:t>kelompok</a:t>
            </a:r>
            <a:r>
              <a:rPr lang="en-US" sz="1200" dirty="0"/>
              <a:t> (</a:t>
            </a:r>
            <a:r>
              <a:rPr lang="en-US" sz="1200" i="1" dirty="0"/>
              <a:t>team-based project</a:t>
            </a:r>
            <a:r>
              <a:rPr lang="en-US" sz="1200" dirty="0"/>
              <a:t>).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,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formula iku-7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251837"/>
            <a:ext cx="10982272" cy="47139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Mata </a:t>
            </a:r>
            <a:r>
              <a:rPr lang="en-US" sz="1600" dirty="0" err="1">
                <a:solidFill>
                  <a:schemeClr val="tx1"/>
                </a:solidFill>
              </a:rPr>
              <a:t>kuliah</a:t>
            </a:r>
            <a:r>
              <a:rPr lang="en-US" sz="1600" dirty="0">
                <a:solidFill>
                  <a:schemeClr val="tx1"/>
                </a:solidFill>
              </a:rPr>
              <a:t> S1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D4/D3/D2 yang </a:t>
            </a:r>
            <a:r>
              <a:rPr lang="en-US" sz="1600" dirty="0" err="1">
                <a:solidFill>
                  <a:schemeClr val="tx1"/>
                </a:solidFill>
              </a:rPr>
              <a:t>menggunakan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i="1" dirty="0">
                <a:solidFill>
                  <a:schemeClr val="tx1"/>
                </a:solidFill>
              </a:rPr>
              <a:t>case method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atau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team </a:t>
            </a:r>
            <a:r>
              <a:rPr lang="en-US" sz="1600" i="1" dirty="0">
                <a:solidFill>
                  <a:schemeClr val="tx1"/>
                </a:solidFill>
              </a:rPr>
              <a:t>based </a:t>
            </a:r>
            <a:r>
              <a:rPr lang="en-US" sz="1600" i="1" dirty="0" smtClean="0">
                <a:solidFill>
                  <a:schemeClr val="tx1"/>
                </a:solidFill>
              </a:rPr>
              <a:t>project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84212" y="2872052"/>
            <a:ext cx="2179216" cy="5595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4212" y="5335382"/>
            <a:ext cx="2179216" cy="5595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81298" y="2041814"/>
            <a:ext cx="2449086" cy="5595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Method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81298" y="3823679"/>
            <a:ext cx="2449086" cy="5595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Based Project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 flipV="1">
            <a:off x="2863428" y="2321593"/>
            <a:ext cx="317870" cy="830238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7" idx="1"/>
          </p:cNvCxnSpPr>
          <p:nvPr/>
        </p:nvCxnSpPr>
        <p:spPr>
          <a:xfrm>
            <a:off x="2863428" y="3151831"/>
            <a:ext cx="317870" cy="951627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48283" y="2042078"/>
            <a:ext cx="3759271" cy="5595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Based Learning (CBL)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48282" y="3823679"/>
            <a:ext cx="3759271" cy="5595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 Based Learning (PBL)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6" idx="3"/>
            <a:endCxn id="15" idx="1"/>
          </p:cNvCxnSpPr>
          <p:nvPr/>
        </p:nvCxnSpPr>
        <p:spPr>
          <a:xfrm>
            <a:off x="5630384" y="2321593"/>
            <a:ext cx="317899" cy="264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  <a:endCxn id="16" idx="1"/>
          </p:cNvCxnSpPr>
          <p:nvPr/>
        </p:nvCxnSpPr>
        <p:spPr>
          <a:xfrm>
            <a:off x="5630384" y="4103458"/>
            <a:ext cx="317898" cy="0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181298" y="5335382"/>
            <a:ext cx="2449086" cy="5595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50%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948282" y="5357992"/>
                <a:ext cx="2831226" cy="527067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  <a:prstDash val="sys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𝐹𝑜𝑟𝑚𝑢𝑙𝑎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282" y="5357992"/>
                <a:ext cx="2831226" cy="5270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FF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stCxn id="5" idx="3"/>
            <a:endCxn id="23" idx="1"/>
          </p:cNvCxnSpPr>
          <p:nvPr/>
        </p:nvCxnSpPr>
        <p:spPr>
          <a:xfrm>
            <a:off x="2863428" y="5615161"/>
            <a:ext cx="317870" cy="0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3"/>
            <a:endCxn id="24" idx="1"/>
          </p:cNvCxnSpPr>
          <p:nvPr/>
        </p:nvCxnSpPr>
        <p:spPr>
          <a:xfrm>
            <a:off x="5630384" y="5615161"/>
            <a:ext cx="317898" cy="6365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817474" y="1813034"/>
            <a:ext cx="4005929" cy="28693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9954211" y="1813033"/>
            <a:ext cx="2090645" cy="28693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2"/>
                </a:solidFill>
              </a:rPr>
              <a:t>Pasal</a:t>
            </a:r>
            <a:r>
              <a:rPr lang="en-US" sz="1200" b="1" dirty="0" smtClean="0">
                <a:solidFill>
                  <a:schemeClr val="bg2"/>
                </a:solidFill>
              </a:rPr>
              <a:t> 14 </a:t>
            </a:r>
            <a:r>
              <a:rPr lang="en-US" sz="1200" b="1" dirty="0" err="1" smtClean="0">
                <a:solidFill>
                  <a:schemeClr val="bg2"/>
                </a:solidFill>
              </a:rPr>
              <a:t>Ayat</a:t>
            </a:r>
            <a:r>
              <a:rPr lang="en-US" sz="1200" b="1" dirty="0" smtClean="0">
                <a:solidFill>
                  <a:schemeClr val="bg2"/>
                </a:solidFill>
              </a:rPr>
              <a:t> 3 </a:t>
            </a:r>
            <a:r>
              <a:rPr lang="en-US" sz="1200" b="1" dirty="0" err="1" smtClean="0">
                <a:solidFill>
                  <a:schemeClr val="bg2"/>
                </a:solidFill>
              </a:rPr>
              <a:t>Permendikbud</a:t>
            </a:r>
            <a:r>
              <a:rPr lang="en-US" sz="1200" b="1" dirty="0" smtClean="0">
                <a:solidFill>
                  <a:schemeClr val="bg2"/>
                </a:solidFill>
              </a:rPr>
              <a:t> 3/2020</a:t>
            </a:r>
          </a:p>
          <a:p>
            <a:pPr algn="ctr"/>
            <a:endParaRPr lang="en-US" sz="1200" dirty="0">
              <a:solidFill>
                <a:srgbClr val="FF00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Diskusi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kelompok</a:t>
            </a:r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Simulasi</a:t>
            </a:r>
            <a:endParaRPr lang="en-US" sz="1200" dirty="0">
              <a:solidFill>
                <a:srgbClr val="FF00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FF00"/>
                </a:solidFill>
              </a:rPr>
              <a:t>Studi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</a:rPr>
              <a:t>kasus</a:t>
            </a:r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Pembelajaran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kolaboratif</a:t>
            </a:r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Pembelajaran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kooperatif</a:t>
            </a:r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FF00"/>
                </a:solidFill>
              </a:rPr>
              <a:t>Pembelajaran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</a:rPr>
              <a:t>berbasis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</a:rPr>
              <a:t>proyek</a:t>
            </a:r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Pembelajaran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berbasis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masalah</a:t>
            </a:r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endParaRPr lang="en-US" sz="1200" dirty="0">
              <a:solidFill>
                <a:srgbClr val="FF0000"/>
              </a:solidFill>
            </a:endParaRPr>
          </a:p>
          <a:p>
            <a:pPr algn="ctr"/>
            <a:r>
              <a:rPr lang="en-US" sz="1200" b="1" dirty="0" err="1" smtClean="0">
                <a:solidFill>
                  <a:schemeClr val="bg2"/>
                </a:solidFill>
              </a:rPr>
              <a:t>ocw.uns,ac,id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904668" y="4930893"/>
            <a:ext cx="3140188" cy="134877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2"/>
                </a:solidFill>
              </a:rPr>
              <a:t>kemampuan</a:t>
            </a:r>
            <a:r>
              <a:rPr lang="en-US" sz="1200" b="1" dirty="0" smtClean="0">
                <a:solidFill>
                  <a:schemeClr val="bg2"/>
                </a:solidFill>
              </a:rPr>
              <a:t> 4C</a:t>
            </a:r>
          </a:p>
          <a:p>
            <a:pPr algn="ctr"/>
            <a:endParaRPr lang="en-US" sz="12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Communication, collaborative, critical thinking , creativity</a:t>
            </a:r>
          </a:p>
          <a:p>
            <a:pPr algn="ctr"/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9C </a:t>
            </a:r>
            <a:r>
              <a:rPr lang="en-US" sz="1200" b="1" dirty="0" err="1" smtClean="0">
                <a:solidFill>
                  <a:schemeClr val="bg2">
                    <a:lumMod val="75000"/>
                  </a:schemeClr>
                </a:solidFill>
              </a:rPr>
              <a:t>panduan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 KPT UNS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method – case based learning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251836"/>
            <a:ext cx="10820400" cy="5338149"/>
          </a:xfrm>
        </p:spPr>
        <p:txBody>
          <a:bodyPr/>
          <a:lstStyle/>
          <a:p>
            <a:r>
              <a:rPr lang="en-US" sz="1600" dirty="0">
                <a:solidFill>
                  <a:schemeClr val="bg2"/>
                </a:solidFill>
              </a:rPr>
              <a:t>Project based learning</a:t>
            </a: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Kasus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menjadi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inti</a:t>
            </a:r>
            <a:r>
              <a:rPr lang="en-US" sz="1400" dirty="0">
                <a:solidFill>
                  <a:schemeClr val="tx1"/>
                </a:solidFill>
              </a:rPr>
              <a:t> “media” </a:t>
            </a:r>
            <a:r>
              <a:rPr lang="en-US" sz="1400" dirty="0" err="1">
                <a:solidFill>
                  <a:schemeClr val="tx1"/>
                </a:solidFill>
              </a:rPr>
              <a:t>pemenuhan</a:t>
            </a:r>
            <a:r>
              <a:rPr lang="en-US" sz="1400" dirty="0">
                <a:solidFill>
                  <a:schemeClr val="tx1"/>
                </a:solidFill>
              </a:rPr>
              <a:t> CPL</a:t>
            </a:r>
          </a:p>
          <a:p>
            <a:pPr lvl="1"/>
            <a:r>
              <a:rPr lang="en-US" sz="1400" dirty="0" err="1">
                <a:solidFill>
                  <a:schemeClr val="tx1"/>
                </a:solidFill>
              </a:rPr>
              <a:t>Pendekatan</a:t>
            </a:r>
            <a:r>
              <a:rPr lang="en-US" sz="1400" dirty="0">
                <a:solidFill>
                  <a:schemeClr val="tx1"/>
                </a:solidFill>
              </a:rPr>
              <a:t> student centered learning (SCL)</a:t>
            </a:r>
          </a:p>
          <a:p>
            <a:pPr lvl="1"/>
            <a:r>
              <a:rPr lang="en-US" sz="1400" dirty="0" err="1">
                <a:solidFill>
                  <a:schemeClr val="tx1"/>
                </a:solidFill>
              </a:rPr>
              <a:t>Teori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belajar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konstruktivisme</a:t>
            </a:r>
            <a:endParaRPr lang="en-US" sz="1400" dirty="0">
              <a:solidFill>
                <a:schemeClr val="tx1"/>
              </a:solidFill>
            </a:endParaRPr>
          </a:p>
          <a:p>
            <a:pPr lvl="1"/>
            <a:r>
              <a:rPr lang="en-US" sz="1400" dirty="0" err="1">
                <a:solidFill>
                  <a:schemeClr val="tx1"/>
                </a:solidFill>
              </a:rPr>
              <a:t>Bentuk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belajar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kreatif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inovatif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600" dirty="0" err="1" smtClean="0">
                <a:solidFill>
                  <a:schemeClr val="bg2"/>
                </a:solidFill>
              </a:rPr>
              <a:t>Karakteristik</a:t>
            </a:r>
            <a:endParaRPr lang="en-US" sz="1600" dirty="0">
              <a:solidFill>
                <a:schemeClr val="bg2"/>
              </a:solidFill>
            </a:endParaRPr>
          </a:p>
          <a:p>
            <a:pPr lvl="1"/>
            <a:r>
              <a:rPr lang="en-US" sz="1400" dirty="0" err="1">
                <a:solidFill>
                  <a:schemeClr val="tx1"/>
                </a:solidFill>
              </a:rPr>
              <a:t>Kasus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berupa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kesenjangan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keslitan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kendala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atau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hambatan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dalam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aspek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kehidupan</a:t>
            </a:r>
            <a:endParaRPr lang="en-US" sz="1400" dirty="0">
              <a:solidFill>
                <a:schemeClr val="tx1"/>
              </a:solidFill>
            </a:endParaRP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Kasus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relevan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 CPL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/</a:t>
            </a:r>
            <a:r>
              <a:rPr lang="en-US" sz="1400" dirty="0" err="1" smtClean="0">
                <a:solidFill>
                  <a:schemeClr val="tx1"/>
                </a:solidFill>
              </a:rPr>
              <a:t>atau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bahan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kajian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Kasus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merupakan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msalah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konkrit</a:t>
            </a:r>
            <a:r>
              <a:rPr lang="en-US" sz="1400" dirty="0" smtClean="0">
                <a:solidFill>
                  <a:schemeClr val="tx1"/>
                </a:solidFill>
              </a:rPr>
              <a:t> (</a:t>
            </a:r>
            <a:r>
              <a:rPr lang="en-US" sz="1400" dirty="0" err="1" smtClean="0">
                <a:solidFill>
                  <a:schemeClr val="tx1"/>
                </a:solidFill>
              </a:rPr>
              <a:t>riil</a:t>
            </a:r>
            <a:r>
              <a:rPr lang="en-US" sz="1400" dirty="0" smtClean="0">
                <a:solidFill>
                  <a:schemeClr val="tx1"/>
                </a:solidFill>
              </a:rPr>
              <a:t>) </a:t>
            </a:r>
            <a:r>
              <a:rPr lang="en-US" sz="1400" dirty="0" err="1" smtClean="0">
                <a:solidFill>
                  <a:schemeClr val="tx1"/>
                </a:solidFill>
              </a:rPr>
              <a:t>mendukung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konsep</a:t>
            </a:r>
            <a:r>
              <a:rPr lang="en-US" sz="1400" dirty="0" smtClean="0">
                <a:solidFill>
                  <a:schemeClr val="tx1"/>
                </a:solidFill>
              </a:rPr>
              <a:t> authentic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contextual learning</a:t>
            </a: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Kasus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bisa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diselesaiakan</a:t>
            </a:r>
            <a:r>
              <a:rPr lang="en-US" sz="1400" dirty="0" smtClean="0">
                <a:solidFill>
                  <a:schemeClr val="tx1"/>
                </a:solidFill>
              </a:rPr>
              <a:t>/</a:t>
            </a:r>
            <a:r>
              <a:rPr lang="en-US" sz="1400" dirty="0" err="1" smtClean="0">
                <a:solidFill>
                  <a:schemeClr val="tx1"/>
                </a:solidFill>
              </a:rPr>
              <a:t>penemuan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solusi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secara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individu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atau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</a:rPr>
              <a:t>kelompok</a:t>
            </a:r>
            <a:endParaRPr lang="en-US" sz="1400" b="1" dirty="0">
              <a:solidFill>
                <a:srgbClr val="FFFF00"/>
              </a:solidFill>
            </a:endParaRPr>
          </a:p>
          <a:p>
            <a:r>
              <a:rPr lang="en-US" sz="1600" dirty="0" err="1" smtClean="0">
                <a:solidFill>
                  <a:schemeClr val="bg2"/>
                </a:solidFill>
              </a:rPr>
              <a:t>Keunggulan</a:t>
            </a:r>
            <a:endParaRPr lang="en-US" sz="1600" dirty="0">
              <a:solidFill>
                <a:schemeClr val="bg2"/>
              </a:solidFill>
            </a:endParaRP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Melatih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penerapan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teori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dalam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kehidupan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nyata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Melatih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kemampuan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berfikir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tingkat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tinggi</a:t>
            </a:r>
            <a:r>
              <a:rPr lang="en-US" sz="1400" dirty="0" smtClean="0">
                <a:solidFill>
                  <a:schemeClr val="tx1"/>
                </a:solidFill>
              </a:rPr>
              <a:t> (HOTS)</a:t>
            </a: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Melatih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kemampuan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abad</a:t>
            </a:r>
            <a:r>
              <a:rPr lang="en-US" sz="1400" dirty="0" smtClean="0">
                <a:solidFill>
                  <a:schemeClr val="tx1"/>
                </a:solidFill>
              </a:rPr>
              <a:t> 21; </a:t>
            </a:r>
            <a:r>
              <a:rPr lang="en-US" sz="1400" dirty="0" smtClean="0">
                <a:solidFill>
                  <a:srgbClr val="FFFF00"/>
                </a:solidFill>
              </a:rPr>
              <a:t>communication</a:t>
            </a:r>
            <a:r>
              <a:rPr lang="en-US" sz="1400" dirty="0">
                <a:solidFill>
                  <a:srgbClr val="FFFF00"/>
                </a:solidFill>
              </a:rPr>
              <a:t>, collaborative, critical thinking , </a:t>
            </a:r>
            <a:r>
              <a:rPr lang="en-US" sz="1400" dirty="0" smtClean="0">
                <a:solidFill>
                  <a:srgbClr val="FFFF00"/>
                </a:solidFill>
              </a:rPr>
              <a:t>creativity</a:t>
            </a: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Mendorong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kebiasaan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belajar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aktif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mandiri</a:t>
            </a:r>
            <a:endParaRPr lang="en-US" sz="1400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method – case based learning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251836"/>
            <a:ext cx="10820400" cy="533814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Harvard  Business School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702675"/>
            <a:ext cx="5358272" cy="37521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6087" y="4750130"/>
            <a:ext cx="1192089" cy="273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083" y="1702675"/>
            <a:ext cx="5324529" cy="2081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083" y="3909849"/>
            <a:ext cx="5324529" cy="15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method – case based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240200"/>
            <a:ext cx="5823466" cy="47139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Langkah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Prosedur</a:t>
            </a:r>
            <a:endParaRPr lang="en-US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Pendalaman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materi</a:t>
            </a:r>
            <a:r>
              <a:rPr lang="en-US" sz="1400" dirty="0" smtClean="0">
                <a:solidFill>
                  <a:schemeClr val="bg2"/>
                </a:solidFill>
              </a:rPr>
              <a:t>/</a:t>
            </a:r>
            <a:r>
              <a:rPr lang="en-US" sz="1400" dirty="0" err="1" smtClean="0">
                <a:solidFill>
                  <a:schemeClr val="bg2"/>
                </a:solidFill>
              </a:rPr>
              <a:t>konsep</a:t>
            </a:r>
            <a:endParaRPr lang="en-US" sz="14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Penyajian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kasus</a:t>
            </a:r>
            <a:endParaRPr lang="en-US" sz="14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Pembentukan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kelompok</a:t>
            </a:r>
            <a:r>
              <a:rPr lang="en-US" sz="1400" dirty="0" smtClean="0">
                <a:solidFill>
                  <a:schemeClr val="bg2"/>
                </a:solidFill>
              </a:rPr>
              <a:t> (</a:t>
            </a:r>
            <a:r>
              <a:rPr lang="en-US" sz="1400" dirty="0" err="1" smtClean="0">
                <a:solidFill>
                  <a:schemeClr val="bg2"/>
                </a:solidFill>
              </a:rPr>
              <a:t>jika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diperlukan</a:t>
            </a:r>
            <a:r>
              <a:rPr lang="en-US" sz="1400" dirty="0" smtClean="0">
                <a:solidFill>
                  <a:schemeClr val="bg2"/>
                </a:solidFill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Pemecahan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kasus</a:t>
            </a:r>
            <a:endParaRPr lang="en-US" sz="1400" dirty="0" smtClean="0">
              <a:solidFill>
                <a:schemeClr val="bg2"/>
              </a:solidFill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err="1" smtClean="0">
                <a:solidFill>
                  <a:schemeClr val="bg2"/>
                </a:solidFill>
              </a:rPr>
              <a:t>Pencarian</a:t>
            </a:r>
            <a:r>
              <a:rPr lang="en-US" sz="1200" dirty="0" smtClean="0">
                <a:solidFill>
                  <a:schemeClr val="bg2"/>
                </a:solidFill>
              </a:rPr>
              <a:t> data, </a:t>
            </a:r>
            <a:r>
              <a:rPr lang="en-US" sz="1200" dirty="0" err="1" smtClean="0">
                <a:solidFill>
                  <a:schemeClr val="bg2"/>
                </a:solidFill>
              </a:rPr>
              <a:t>informasi</a:t>
            </a:r>
            <a:r>
              <a:rPr lang="en-US" sz="1200" dirty="0" smtClean="0">
                <a:solidFill>
                  <a:schemeClr val="bg2"/>
                </a:solidFill>
              </a:rPr>
              <a:t>, </a:t>
            </a:r>
            <a:r>
              <a:rPr lang="en-US" sz="1200" dirty="0" err="1" smtClean="0">
                <a:solidFill>
                  <a:schemeClr val="bg2"/>
                </a:solidFill>
              </a:rPr>
              <a:t>toeri</a:t>
            </a:r>
            <a:r>
              <a:rPr lang="en-US" sz="1200" dirty="0" smtClean="0">
                <a:solidFill>
                  <a:schemeClr val="bg2"/>
                </a:solidFill>
              </a:rPr>
              <a:t>, </a:t>
            </a:r>
            <a:r>
              <a:rPr lang="en-US" sz="1200" dirty="0" err="1" smtClean="0">
                <a:solidFill>
                  <a:schemeClr val="bg2"/>
                </a:solidFill>
              </a:rPr>
              <a:t>bahan</a:t>
            </a:r>
            <a:r>
              <a:rPr lang="en-US" sz="1200" dirty="0" smtClean="0">
                <a:solidFill>
                  <a:schemeClr val="bg2"/>
                </a:solidFill>
              </a:rPr>
              <a:t>, </a:t>
            </a:r>
            <a:r>
              <a:rPr lang="en-US" sz="1200" dirty="0" err="1" smtClean="0">
                <a:solidFill>
                  <a:schemeClr val="bg2"/>
                </a:solidFill>
              </a:rPr>
              <a:t>alat</a:t>
            </a:r>
            <a:r>
              <a:rPr lang="en-US" sz="1200" dirty="0" smtClean="0">
                <a:solidFill>
                  <a:schemeClr val="bg2"/>
                </a:solidFill>
              </a:rPr>
              <a:t>, </a:t>
            </a:r>
            <a:r>
              <a:rPr lang="en-US" sz="1200" dirty="0" err="1" smtClean="0">
                <a:solidFill>
                  <a:schemeClr val="bg2"/>
                </a:solidFill>
              </a:rPr>
              <a:t>resourcces</a:t>
            </a:r>
            <a:endParaRPr lang="en-US" sz="1200" dirty="0" smtClean="0">
              <a:solidFill>
                <a:schemeClr val="bg2"/>
              </a:solidFill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err="1" smtClean="0">
                <a:solidFill>
                  <a:schemeClr val="bg2"/>
                </a:solidFill>
              </a:rPr>
              <a:t>Pengajuan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gagasan</a:t>
            </a:r>
            <a:endParaRPr lang="en-US" sz="1200" dirty="0" smtClean="0">
              <a:solidFill>
                <a:schemeClr val="bg2"/>
              </a:solidFill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err="1" smtClean="0">
                <a:solidFill>
                  <a:schemeClr val="bg2"/>
                </a:solidFill>
              </a:rPr>
              <a:t>Diskusi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dan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validasi</a:t>
            </a:r>
            <a:endParaRPr lang="en-US" sz="1200" dirty="0" smtClean="0">
              <a:solidFill>
                <a:schemeClr val="bg2"/>
              </a:solidFill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err="1" smtClean="0">
                <a:solidFill>
                  <a:schemeClr val="bg2"/>
                </a:solidFill>
              </a:rPr>
              <a:t>Perumusan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solusi</a:t>
            </a:r>
            <a:endParaRPr lang="en-US" sz="1200" dirty="0" smtClean="0">
              <a:solidFill>
                <a:schemeClr val="bg2"/>
              </a:solidFill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err="1" smtClean="0">
                <a:solidFill>
                  <a:schemeClr val="bg2"/>
                </a:solidFill>
              </a:rPr>
              <a:t>Penulisan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hasil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kerja</a:t>
            </a:r>
            <a:endParaRPr lang="en-US" sz="1200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2"/>
                </a:solidFill>
              </a:rPr>
              <a:t>“</a:t>
            </a:r>
            <a:r>
              <a:rPr lang="en-US" sz="1400" dirty="0" err="1" smtClean="0">
                <a:solidFill>
                  <a:schemeClr val="bg2"/>
                </a:solidFill>
              </a:rPr>
              <a:t>Presentasi</a:t>
            </a:r>
            <a:r>
              <a:rPr lang="en-US" sz="1400" dirty="0" smtClean="0">
                <a:solidFill>
                  <a:schemeClr val="bg2"/>
                </a:solidFill>
              </a:rPr>
              <a:t>” </a:t>
            </a:r>
            <a:r>
              <a:rPr lang="en-US" sz="1400" dirty="0" err="1">
                <a:solidFill>
                  <a:schemeClr val="bg2"/>
                </a:solidFill>
              </a:rPr>
              <a:t>hasil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kerja</a:t>
            </a:r>
            <a:r>
              <a:rPr lang="en-US" sz="1400" dirty="0" smtClean="0">
                <a:solidFill>
                  <a:schemeClr val="bg2"/>
                </a:solidFill>
              </a:rPr>
              <a:t> (</a:t>
            </a:r>
            <a:r>
              <a:rPr lang="en-US" sz="1400" dirty="0" err="1" smtClean="0">
                <a:solidFill>
                  <a:schemeClr val="bg2"/>
                </a:solidFill>
              </a:rPr>
              <a:t>kelompok</a:t>
            </a:r>
            <a:r>
              <a:rPr lang="en-US" sz="1400" dirty="0" smtClean="0">
                <a:solidFill>
                  <a:schemeClr val="bg2"/>
                </a:solidFill>
              </a:rPr>
              <a:t>/</a:t>
            </a:r>
            <a:r>
              <a:rPr lang="en-US" sz="1400" dirty="0" err="1" smtClean="0">
                <a:solidFill>
                  <a:schemeClr val="bg2"/>
                </a:solidFill>
              </a:rPr>
              <a:t>individu</a:t>
            </a:r>
            <a:r>
              <a:rPr lang="en-US" sz="1400" dirty="0" smtClean="0">
                <a:solidFill>
                  <a:schemeClr val="bg2"/>
                </a:solidFill>
              </a:rPr>
              <a:t>)</a:t>
            </a:r>
            <a:endParaRPr lang="en-US" sz="1400" dirty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Diskusi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kelas</a:t>
            </a:r>
            <a:r>
              <a:rPr lang="en-US" sz="1400" dirty="0" smtClean="0">
                <a:solidFill>
                  <a:schemeClr val="bg2"/>
                </a:solidFill>
              </a:rPr>
              <a:t>/</a:t>
            </a:r>
            <a:r>
              <a:rPr lang="en-US" sz="1400" dirty="0" err="1" smtClean="0">
                <a:solidFill>
                  <a:schemeClr val="bg2"/>
                </a:solidFill>
              </a:rPr>
              <a:t>kelompok</a:t>
            </a:r>
            <a:endParaRPr lang="en-US" sz="1400" dirty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/>
                </a:solidFill>
              </a:rPr>
              <a:t>Penilaian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dan</a:t>
            </a:r>
            <a:r>
              <a:rPr lang="en-US" sz="1400" dirty="0" smtClean="0">
                <a:solidFill>
                  <a:schemeClr val="bg2"/>
                </a:solidFill>
              </a:rPr>
              <a:t> feedback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377043" y="1377538"/>
            <a:ext cx="0" cy="4346368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6685804" y="1240200"/>
            <a:ext cx="5423072" cy="4713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Tipe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kasus</a:t>
            </a:r>
            <a:endParaRPr lang="en-US" dirty="0" smtClean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2"/>
                </a:solidFill>
              </a:rPr>
              <a:t>Directed case</a:t>
            </a:r>
          </a:p>
          <a:p>
            <a:pPr lvl="2"/>
            <a:r>
              <a:rPr lang="en-US" sz="1200" dirty="0" err="1" smtClean="0">
                <a:solidFill>
                  <a:schemeClr val="tx1"/>
                </a:solidFill>
              </a:rPr>
              <a:t>Sajian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skenario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dilanjutkan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diskusi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dengan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pertanyaan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terarah</a:t>
            </a:r>
            <a:r>
              <a:rPr lang="en-US" sz="1200" dirty="0" smtClean="0">
                <a:solidFill>
                  <a:schemeClr val="tx1"/>
                </a:solidFill>
              </a:rPr>
              <a:t>/</a:t>
            </a:r>
            <a:r>
              <a:rPr lang="en-US" sz="1200" dirty="0" err="1" smtClean="0">
                <a:solidFill>
                  <a:schemeClr val="tx1"/>
                </a:solidFill>
              </a:rPr>
              <a:t>tertutup</a:t>
            </a:r>
            <a:r>
              <a:rPr lang="en-US" sz="1200" dirty="0" smtClean="0">
                <a:solidFill>
                  <a:schemeClr val="tx1"/>
                </a:solidFill>
              </a:rPr>
              <a:t> (close-ended) yang </a:t>
            </a:r>
            <a:r>
              <a:rPr lang="en-US" sz="1200" dirty="0" err="1" smtClean="0">
                <a:solidFill>
                  <a:schemeClr val="tx1"/>
                </a:solidFill>
              </a:rPr>
              <a:t>dapat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dijawab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dari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materu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oerkuliahan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2"/>
            <a:r>
              <a:rPr lang="en-US" sz="1200" dirty="0" err="1" smtClean="0">
                <a:solidFill>
                  <a:schemeClr val="tx1"/>
                </a:solidFill>
              </a:rPr>
              <a:t>Penguatan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pemahaman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konsep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prinsip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fakta</a:t>
            </a:r>
            <a:r>
              <a:rPr lang="en-US" sz="1200" dirty="0" smtClean="0">
                <a:solidFill>
                  <a:schemeClr val="tx1"/>
                </a:solidFill>
              </a:rPr>
              <a:t> fundamental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2"/>
                </a:solidFill>
              </a:rPr>
              <a:t>Dilemma/decision case</a:t>
            </a:r>
          </a:p>
          <a:p>
            <a:pPr lvl="2"/>
            <a:r>
              <a:rPr lang="en-US" sz="1200" dirty="0" err="1" smtClean="0">
                <a:solidFill>
                  <a:schemeClr val="tx1"/>
                </a:solidFill>
              </a:rPr>
              <a:t>Mengadirkan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individu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lembaga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atau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komunitas</a:t>
            </a:r>
            <a:r>
              <a:rPr lang="en-US" sz="1200" dirty="0" smtClean="0">
                <a:solidFill>
                  <a:schemeClr val="tx1"/>
                </a:solidFill>
              </a:rPr>
              <a:t> yang </a:t>
            </a:r>
            <a:r>
              <a:rPr lang="en-US" sz="1200" dirty="0" err="1" smtClean="0">
                <a:solidFill>
                  <a:schemeClr val="tx1"/>
                </a:solidFill>
              </a:rPr>
              <a:t>memiliki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kasus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untuk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diselesaikan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r>
              <a:rPr lang="en-US" sz="1200" dirty="0" err="1" smtClean="0">
                <a:solidFill>
                  <a:schemeClr val="tx1"/>
                </a:solidFill>
              </a:rPr>
              <a:t>Mahasiswa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bisa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ditunjukan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solusi</a:t>
            </a:r>
            <a:r>
              <a:rPr lang="en-US" sz="1200" dirty="0" smtClean="0">
                <a:solidFill>
                  <a:schemeClr val="tx1"/>
                </a:solidFill>
              </a:rPr>
              <a:t> yang </a:t>
            </a:r>
            <a:r>
              <a:rPr lang="en-US" sz="1200" dirty="0" err="1" smtClean="0">
                <a:solidFill>
                  <a:schemeClr val="tx1"/>
                </a:solidFill>
              </a:rPr>
              <a:t>sebenranya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seteleh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mengerjakan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kasus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tersebut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2"/>
            <a:r>
              <a:rPr lang="en-US" sz="1200" dirty="0" err="1" smtClean="0">
                <a:solidFill>
                  <a:schemeClr val="tx1"/>
                </a:solidFill>
              </a:rPr>
              <a:t>Penguatan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keterampilan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pemecahan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masalah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pengambilan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keputusan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bg2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Strategi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Pembelajaran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2"/>
                </a:solidFill>
              </a:rPr>
              <a:t>Debate/trial; </a:t>
            </a:r>
            <a:r>
              <a:rPr lang="en-US" sz="1400" dirty="0" err="1" smtClean="0">
                <a:solidFill>
                  <a:schemeClr val="tx1"/>
                </a:solidFill>
              </a:rPr>
              <a:t>dua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kelompok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berbeda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pendapat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2"/>
                </a:solidFill>
              </a:rPr>
              <a:t>Role play: </a:t>
            </a:r>
            <a:r>
              <a:rPr lang="en-US" sz="1400" dirty="0" err="1" smtClean="0">
                <a:solidFill>
                  <a:schemeClr val="tx1"/>
                </a:solidFill>
              </a:rPr>
              <a:t>memainkan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peran</a:t>
            </a:r>
            <a:r>
              <a:rPr lang="en-US" sz="1400" dirty="0" smtClean="0">
                <a:solidFill>
                  <a:schemeClr val="tx1"/>
                </a:solidFill>
              </a:rPr>
              <a:t> yang </a:t>
            </a:r>
            <a:r>
              <a:rPr lang="en-US" sz="1400" dirty="0" err="1" smtClean="0">
                <a:solidFill>
                  <a:schemeClr val="tx1"/>
                </a:solidFill>
              </a:rPr>
              <a:t>ditentukan</a:t>
            </a:r>
            <a:endParaRPr lang="en-US" sz="1400" dirty="0">
              <a:solidFill>
                <a:schemeClr val="bg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2"/>
                </a:solidFill>
              </a:rPr>
              <a:t>Jigsaw: </a:t>
            </a:r>
            <a:r>
              <a:rPr lang="en-US" sz="1400" dirty="0" err="1" smtClean="0">
                <a:solidFill>
                  <a:schemeClr val="tx1"/>
                </a:solidFill>
              </a:rPr>
              <a:t>mengajarkan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solusi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kasus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teman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sebaya</a:t>
            </a:r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based </a:t>
            </a:r>
            <a:r>
              <a:rPr lang="en-US" dirty="0" err="1" smtClean="0"/>
              <a:t>projcet</a:t>
            </a:r>
            <a:r>
              <a:rPr lang="en-US" dirty="0" smtClean="0"/>
              <a:t> – project based learning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Learning by doing: </a:t>
            </a:r>
            <a:r>
              <a:rPr lang="en-US" dirty="0" err="1" smtClean="0">
                <a:solidFill>
                  <a:schemeClr val="tx1"/>
                </a:solidFill>
              </a:rPr>
              <a:t>Jhon</a:t>
            </a:r>
            <a:r>
              <a:rPr lang="en-US" dirty="0" smtClean="0">
                <a:solidFill>
                  <a:schemeClr val="tx1"/>
                </a:solidFill>
              </a:rPr>
              <a:t> Dewey 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sz="1600" dirty="0" smtClean="0">
                <a:solidFill>
                  <a:schemeClr val="bg2"/>
                </a:solidFill>
              </a:rPr>
              <a:t>Project based learning</a:t>
            </a: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Proyek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menjadi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inti</a:t>
            </a:r>
            <a:r>
              <a:rPr lang="en-US" sz="1400" dirty="0" smtClean="0">
                <a:solidFill>
                  <a:schemeClr val="tx1"/>
                </a:solidFill>
              </a:rPr>
              <a:t> “media” </a:t>
            </a:r>
            <a:r>
              <a:rPr lang="en-US" sz="1400" dirty="0" err="1" smtClean="0">
                <a:solidFill>
                  <a:schemeClr val="tx1"/>
                </a:solidFill>
              </a:rPr>
              <a:t>pemenuhan</a:t>
            </a:r>
            <a:r>
              <a:rPr lang="en-US" sz="1400" dirty="0" smtClean="0">
                <a:solidFill>
                  <a:schemeClr val="tx1"/>
                </a:solidFill>
              </a:rPr>
              <a:t> CPL</a:t>
            </a: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Pendekatan</a:t>
            </a:r>
            <a:r>
              <a:rPr lang="en-US" sz="1400" dirty="0" smtClean="0">
                <a:solidFill>
                  <a:schemeClr val="tx1"/>
                </a:solidFill>
              </a:rPr>
              <a:t> student centered learning (SCL)</a:t>
            </a: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Teori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belajar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konstruktivisme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Bentuk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belajar</a:t>
            </a:r>
            <a:r>
              <a:rPr lang="en-US" sz="1400" dirty="0" smtClean="0">
                <a:solidFill>
                  <a:schemeClr val="tx1"/>
                </a:solidFill>
              </a:rPr>
              <a:t> yang </a:t>
            </a:r>
            <a:r>
              <a:rPr lang="en-US" sz="1400" dirty="0" err="1" smtClean="0">
                <a:solidFill>
                  <a:schemeClr val="tx1"/>
                </a:solidFill>
              </a:rPr>
              <a:t>kreatif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inovatif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600" dirty="0" err="1" smtClean="0">
                <a:solidFill>
                  <a:schemeClr val="bg2"/>
                </a:solidFill>
              </a:rPr>
              <a:t>Karakteristik</a:t>
            </a:r>
            <a:endParaRPr lang="en-US" sz="1600" dirty="0">
              <a:solidFill>
                <a:schemeClr val="bg2"/>
              </a:solidFill>
            </a:endParaRP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Mahasiswa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difasiitasi</a:t>
            </a:r>
            <a:r>
              <a:rPr lang="en-US" sz="1400" dirty="0" smtClean="0">
                <a:solidFill>
                  <a:schemeClr val="tx1"/>
                </a:solidFill>
              </a:rPr>
              <a:t> (</a:t>
            </a:r>
            <a:r>
              <a:rPr lang="en-US" sz="1400" dirty="0" err="1" smtClean="0">
                <a:solidFill>
                  <a:schemeClr val="tx1"/>
                </a:solidFill>
              </a:rPr>
              <a:t>dituntut</a:t>
            </a:r>
            <a:r>
              <a:rPr lang="en-US" sz="1400" dirty="0" smtClean="0">
                <a:solidFill>
                  <a:schemeClr val="tx1"/>
                </a:solidFill>
              </a:rPr>
              <a:t>) </a:t>
            </a:r>
            <a:r>
              <a:rPr lang="en-US" sz="1400" dirty="0" err="1" smtClean="0">
                <a:solidFill>
                  <a:schemeClr val="tx1"/>
                </a:solidFill>
              </a:rPr>
              <a:t>mengerjakan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proyek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nyata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Mahasiswa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melakukan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eksplorasi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analisis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sintesis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penilaian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investigasi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kolaborasi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Mahasiswa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menghasilkan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karya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nyata</a:t>
            </a:r>
            <a:r>
              <a:rPr lang="en-US" sz="1400" dirty="0" smtClean="0">
                <a:solidFill>
                  <a:schemeClr val="tx1"/>
                </a:solidFill>
              </a:rPr>
              <a:t> (</a:t>
            </a:r>
            <a:r>
              <a:rPr lang="en-US" sz="1400" dirty="0" err="1" smtClean="0">
                <a:solidFill>
                  <a:schemeClr val="tx1"/>
                </a:solidFill>
              </a:rPr>
              <a:t>otentik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kontekstual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Mahasiswa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mengerjakan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dalam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kurun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waktu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tertentu</a:t>
            </a:r>
            <a:r>
              <a:rPr lang="en-US" sz="1400" dirty="0" smtClean="0">
                <a:solidFill>
                  <a:schemeClr val="tx1"/>
                </a:solidFill>
              </a:rPr>
              <a:t> ( </a:t>
            </a:r>
            <a:r>
              <a:rPr lang="en-US" sz="1400" dirty="0" err="1" smtClean="0">
                <a:solidFill>
                  <a:schemeClr val="tx1"/>
                </a:solidFill>
              </a:rPr>
              <a:t>setengah</a:t>
            </a:r>
            <a:r>
              <a:rPr lang="en-US" sz="1400" dirty="0" smtClean="0">
                <a:solidFill>
                  <a:schemeClr val="tx1"/>
                </a:solidFill>
              </a:rPr>
              <a:t> – </a:t>
            </a:r>
            <a:r>
              <a:rPr lang="en-US" sz="1400" dirty="0" err="1" smtClean="0">
                <a:solidFill>
                  <a:schemeClr val="tx1"/>
                </a:solidFill>
              </a:rPr>
              <a:t>satu</a:t>
            </a:r>
            <a:r>
              <a:rPr lang="en-US" sz="1400" dirty="0" smtClean="0">
                <a:solidFill>
                  <a:schemeClr val="tx1"/>
                </a:solidFill>
              </a:rPr>
              <a:t> semester)</a:t>
            </a:r>
          </a:p>
          <a:p>
            <a:r>
              <a:rPr lang="en-US" sz="1600" dirty="0" err="1" smtClean="0">
                <a:solidFill>
                  <a:schemeClr val="bg2"/>
                </a:solidFill>
              </a:rPr>
              <a:t>Mekanisme</a:t>
            </a:r>
            <a:endParaRPr lang="en-US" sz="1600" dirty="0">
              <a:solidFill>
                <a:schemeClr val="bg2"/>
              </a:solidFill>
            </a:endParaRP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Dosen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membantu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mahasiswa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memahami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konsep</a:t>
            </a:r>
            <a:r>
              <a:rPr lang="en-US" sz="1400" dirty="0" smtClean="0">
                <a:solidFill>
                  <a:schemeClr val="tx1"/>
                </a:solidFill>
              </a:rPr>
              <a:t>/</a:t>
            </a:r>
            <a:r>
              <a:rPr lang="en-US" sz="1400" dirty="0" err="1" smtClean="0">
                <a:solidFill>
                  <a:schemeClr val="tx1"/>
                </a:solidFill>
              </a:rPr>
              <a:t>teori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Dosen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membantu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mahasiswa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memenuhi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kompetensi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yag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dibutuhkan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dalam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mengerjakan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proyek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Dosen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membantu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mahasiswa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membentuk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tim</a:t>
            </a:r>
            <a:r>
              <a:rPr lang="en-US" sz="1400" dirty="0" smtClean="0">
                <a:solidFill>
                  <a:schemeClr val="tx1"/>
                </a:solidFill>
              </a:rPr>
              <a:t>/</a:t>
            </a:r>
            <a:r>
              <a:rPr lang="en-US" sz="1400" dirty="0" err="1" smtClean="0">
                <a:solidFill>
                  <a:schemeClr val="tx1"/>
                </a:solidFill>
              </a:rPr>
              <a:t>kelompok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sesuai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kemampuan</a:t>
            </a:r>
            <a:r>
              <a:rPr lang="en-US" sz="1400" dirty="0" smtClean="0">
                <a:solidFill>
                  <a:schemeClr val="tx1"/>
                </a:solidFill>
              </a:rPr>
              <a:t>/</a:t>
            </a:r>
            <a:r>
              <a:rPr lang="en-US" sz="1400" dirty="0" err="1" smtClean="0">
                <a:solidFill>
                  <a:schemeClr val="tx1"/>
                </a:solidFill>
              </a:rPr>
              <a:t>kompetensi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812</TotalTime>
  <Words>1794</Words>
  <Application>Microsoft Office PowerPoint</Application>
  <PresentationFormat>Widescreen</PresentationFormat>
  <Paragraphs>299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Wingdings 3</vt:lpstr>
      <vt:lpstr>Slice</vt:lpstr>
      <vt:lpstr> Diskusi implementasi Case METHOD  dan team-based project</vt:lpstr>
      <vt:lpstr>InDIKATOr KINERJA UTAMA PERGURUAN TINGGI</vt:lpstr>
      <vt:lpstr>Definisi, kriteria dan formula iku-7</vt:lpstr>
      <vt:lpstr>Definisi, kriteria dan formula iku-7</vt:lpstr>
      <vt:lpstr>Definisi, kriteria dan formula iku-7</vt:lpstr>
      <vt:lpstr>Case method – case based learning</vt:lpstr>
      <vt:lpstr>Case method – case based learning</vt:lpstr>
      <vt:lpstr>Case method – case based learning</vt:lpstr>
      <vt:lpstr>Team based projcet – project based learning</vt:lpstr>
      <vt:lpstr>Team based project – project based learning</vt:lpstr>
      <vt:lpstr>Team based project – project based learning</vt:lpstr>
      <vt:lpstr>Perencanaan</vt:lpstr>
      <vt:lpstr>perencanaan</vt:lpstr>
      <vt:lpstr>Pelaksanaan</vt:lpstr>
      <vt:lpstr>Pelaksanaan</vt:lpstr>
      <vt:lpstr>asesmen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METHOD  team-based project</dc:title>
  <dc:creator>vaio</dc:creator>
  <cp:lastModifiedBy>vaio</cp:lastModifiedBy>
  <cp:revision>51</cp:revision>
  <dcterms:created xsi:type="dcterms:W3CDTF">2021-04-27T00:43:31Z</dcterms:created>
  <dcterms:modified xsi:type="dcterms:W3CDTF">2021-04-27T14:16:04Z</dcterms:modified>
</cp:coreProperties>
</file>