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6" r:id="rId4"/>
  </p:sldMasterIdLst>
  <p:notesMasterIdLst>
    <p:notesMasterId r:id="rId27"/>
  </p:notesMasterIdLst>
  <p:handoutMasterIdLst>
    <p:handoutMasterId r:id="rId28"/>
  </p:handoutMasterIdLst>
  <p:sldIdLst>
    <p:sldId id="380" r:id="rId5"/>
    <p:sldId id="383" r:id="rId6"/>
    <p:sldId id="403" r:id="rId7"/>
    <p:sldId id="386" r:id="rId8"/>
    <p:sldId id="384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5" r:id="rId17"/>
    <p:sldId id="394" r:id="rId18"/>
    <p:sldId id="398" r:id="rId19"/>
    <p:sldId id="397" r:id="rId20"/>
    <p:sldId id="402" r:id="rId21"/>
    <p:sldId id="399" r:id="rId22"/>
    <p:sldId id="400" r:id="rId23"/>
    <p:sldId id="401" r:id="rId24"/>
    <p:sldId id="396" r:id="rId25"/>
    <p:sldId id="379" r:id="rId26"/>
  </p:sldIdLst>
  <p:sldSz cx="14630400" cy="8229600"/>
  <p:notesSz cx="6858000" cy="9144000"/>
  <p:embeddedFontLst>
    <p:embeddedFont>
      <p:font typeface="Abadi" panose="020B0604020104020204" pitchFamily="34" charset="0"/>
      <p:regular r:id="rId29"/>
      <p:bold r:id="rId30"/>
      <p:italic r:id="rId31"/>
      <p:boldItalic r:id="rId32"/>
    </p:embeddedFont>
    <p:embeddedFont>
      <p:font typeface="Antic Slab" panose="020B0604020202020204" charset="0"/>
      <p:regular r:id="rId33"/>
    </p:embeddedFont>
    <p:embeddedFont>
      <p:font typeface="Arial Black" panose="020B0A04020102020204" pitchFamily="34" charset="0"/>
      <p:bold r:id="rId34"/>
    </p:embeddedFont>
    <p:embeddedFont>
      <p:font typeface="Fredoka"/>
      <p:regular r:id="rId35"/>
      <p:bold r:id="rId36"/>
    </p:embeddedFont>
    <p:embeddedFont>
      <p:font typeface="Lato" panose="020F0502020204030203" pitchFamily="34" charset="0"/>
      <p:regular r:id="rId37"/>
      <p:bold r:id="rId38"/>
      <p:italic r:id="rId39"/>
      <p:boldItalic r:id="rId40"/>
    </p:embeddedFont>
    <p:embeddedFont>
      <p:font typeface="Lato Black" panose="020F0502020204030203" pitchFamily="34" charset="0"/>
      <p:bold r:id="rId41"/>
      <p:boldItalic r:id="rId42"/>
    </p:embeddedFont>
    <p:embeddedFont>
      <p:font typeface="Lato Heavy" panose="020B0604020202020204" charset="0"/>
      <p:bold r:id="rId43"/>
      <p:boldItalic r:id="rId44"/>
    </p:embeddedFont>
    <p:embeddedFont>
      <p:font typeface="Lato Light" panose="020F0502020204030203" pitchFamily="34" charset="0"/>
      <p:regular r:id="rId45"/>
      <p:italic r:id="rId46"/>
    </p:embeddedFont>
  </p:embeddedFontLst>
  <p:defaultTextStyle>
    <a:defPPr>
      <a:defRPr lang="en-ID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ABE1"/>
    <a:srgbClr val="019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518F1F-B1AB-451E-8390-A6C21F6F70D4}" v="127" dt="2026-10-21T03:25:33.8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837" autoAdjust="0"/>
  </p:normalViewPr>
  <p:slideViewPr>
    <p:cSldViewPr snapToGrid="0">
      <p:cViewPr>
        <p:scale>
          <a:sx n="60" d="100"/>
          <a:sy n="60" d="100"/>
        </p:scale>
        <p:origin x="101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1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6.xml"/><Relationship Id="rId41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A9E9B8-1F9D-E439-0A07-FC67B6C22B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D8E78-9D02-0122-96A6-E74147180A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8A90FB7-1BC2-4ABF-81DC-29A1FD9B26FC}" type="datetimeFigureOut">
              <a:rPr lang="en-US"/>
              <a:pPr>
                <a:defRPr/>
              </a:pPr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1094FB-8E72-74FF-6A5B-478CE51E69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3BE81-0B58-6885-50BE-018A7B1A69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0F1A9E6-301D-41BA-B2AB-3DDD388D6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33CCC4-6D9B-5AAA-DC11-6CB34B42CE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E10C42-4E70-778D-03F9-A64294D815C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2FFFA9A-BDB1-4E50-B157-46D4C7AD939E}" type="datetimeFigureOut">
              <a:rPr lang="en-US"/>
              <a:pPr>
                <a:defRPr/>
              </a:pPr>
              <a:t>10/20/2026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47BC642-36ED-CAB2-917D-86F1FE344E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241231D-A71E-7C41-A9DE-845AA293BE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5A20B-9FEB-FAC0-035A-5B91419883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16A4D-8871-8DD0-36C8-5670EBD97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0A1D1AF-FA15-4858-9162-28F1ED54B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23 2024 </a:t>
            </a:r>
            <a:r>
              <a:rPr lang="en-GB" dirty="0" err="1"/>
              <a:t>pengembangan</a:t>
            </a:r>
            <a:r>
              <a:rPr lang="en-GB" dirty="0"/>
              <a:t> </a:t>
            </a:r>
            <a:r>
              <a:rPr lang="en-GB" dirty="0" err="1"/>
              <a:t>kurikulum</a:t>
            </a:r>
            <a:r>
              <a:rPr lang="en-GB" dirty="0"/>
              <a:t> </a:t>
            </a:r>
          </a:p>
          <a:p>
            <a:r>
              <a:rPr lang="en-GB" dirty="0"/>
              <a:t>17 2025 </a:t>
            </a:r>
            <a:r>
              <a:rPr lang="en-GB" dirty="0" err="1"/>
              <a:t>vokasi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A1D1AF-FA15-4858-9162-28F1ED54BCF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71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a. </a:t>
            </a:r>
            <a:r>
              <a:rPr lang="en-ID" dirty="0" err="1"/>
              <a:t>Kurikulum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endParaRPr lang="en-ID" dirty="0"/>
          </a:p>
          <a:p>
            <a:r>
              <a:rPr lang="en-ID" dirty="0"/>
              <a:t>(Outcome Based Curriculum /OBC);</a:t>
            </a:r>
          </a:p>
          <a:p>
            <a:r>
              <a:rPr lang="en-ID" dirty="0"/>
              <a:t>b.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endParaRPr lang="en-ID" dirty="0"/>
          </a:p>
          <a:p>
            <a:r>
              <a:rPr lang="en-ID" dirty="0" err="1"/>
              <a:t>Pembelajaran</a:t>
            </a:r>
            <a:r>
              <a:rPr lang="en-ID" dirty="0"/>
              <a:t> (Outcome Based Teaching Learning</a:t>
            </a:r>
          </a:p>
          <a:p>
            <a:r>
              <a:rPr lang="en-ID" dirty="0"/>
              <a:t>/OBTL); dan</a:t>
            </a:r>
          </a:p>
          <a:p>
            <a:r>
              <a:rPr lang="en-ID" dirty="0"/>
              <a:t>c. </a:t>
            </a: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endParaRPr lang="en-ID" dirty="0"/>
          </a:p>
          <a:p>
            <a:r>
              <a:rPr lang="en-ID" dirty="0"/>
              <a:t>(Outcome Based </a:t>
            </a:r>
            <a:r>
              <a:rPr lang="en-ID" dirty="0" err="1"/>
              <a:t>Asessment</a:t>
            </a:r>
            <a:r>
              <a:rPr lang="en-ID" dirty="0"/>
              <a:t> Evaluation /OBAE).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A1D1AF-FA15-4858-9162-28F1ED54BCF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07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7248A-8371-06CE-FA78-D3B7909A5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2865E8-052C-052B-EB67-37B76DDC39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F0EC26-4882-E391-C582-D358FB21C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a. </a:t>
            </a:r>
            <a:r>
              <a:rPr lang="en-ID" dirty="0" err="1"/>
              <a:t>Kurikulum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endParaRPr lang="en-ID" dirty="0"/>
          </a:p>
          <a:p>
            <a:r>
              <a:rPr lang="en-ID" dirty="0"/>
              <a:t>(Outcome Based Curriculum /OBC);</a:t>
            </a:r>
          </a:p>
          <a:p>
            <a:r>
              <a:rPr lang="en-ID" dirty="0"/>
              <a:t>b.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endParaRPr lang="en-ID" dirty="0"/>
          </a:p>
          <a:p>
            <a:r>
              <a:rPr lang="en-ID" dirty="0" err="1"/>
              <a:t>Pembelajaran</a:t>
            </a:r>
            <a:r>
              <a:rPr lang="en-ID" dirty="0"/>
              <a:t> (Outcome Based Teaching Learning</a:t>
            </a:r>
          </a:p>
          <a:p>
            <a:r>
              <a:rPr lang="en-ID" dirty="0"/>
              <a:t>/OBTL); dan</a:t>
            </a:r>
          </a:p>
          <a:p>
            <a:r>
              <a:rPr lang="en-ID" dirty="0"/>
              <a:t>c. </a:t>
            </a: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endParaRPr lang="en-ID" dirty="0"/>
          </a:p>
          <a:p>
            <a:r>
              <a:rPr lang="en-ID" dirty="0"/>
              <a:t>(Outcome Based </a:t>
            </a:r>
            <a:r>
              <a:rPr lang="en-ID" dirty="0" err="1"/>
              <a:t>Asessment</a:t>
            </a:r>
            <a:r>
              <a:rPr lang="en-ID" dirty="0"/>
              <a:t> Evaluation /OBAE).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FE856-AD29-1AEA-CCD6-8CD03E7DC8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A1D1AF-FA15-4858-9162-28F1ED54BCF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75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A5B3F-7530-5BC2-B7FD-1AA20D603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DDE958-CF2A-5B1A-C1F4-F342474ED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970B98-3F1F-91DF-C6EB-A3C90F6688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a. </a:t>
            </a:r>
            <a:r>
              <a:rPr lang="en-ID" dirty="0" err="1"/>
              <a:t>Kurikulum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endParaRPr lang="en-ID" dirty="0"/>
          </a:p>
          <a:p>
            <a:r>
              <a:rPr lang="en-ID" dirty="0"/>
              <a:t>(Outcome Based Curriculum /OBC);</a:t>
            </a:r>
          </a:p>
          <a:p>
            <a:r>
              <a:rPr lang="en-ID" dirty="0"/>
              <a:t>b.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endParaRPr lang="en-ID" dirty="0"/>
          </a:p>
          <a:p>
            <a:r>
              <a:rPr lang="en-ID" dirty="0" err="1"/>
              <a:t>Pembelajaran</a:t>
            </a:r>
            <a:r>
              <a:rPr lang="en-ID" dirty="0"/>
              <a:t> (Outcome Based Teaching Learning</a:t>
            </a:r>
          </a:p>
          <a:p>
            <a:r>
              <a:rPr lang="en-ID" dirty="0"/>
              <a:t>/OBTL); dan</a:t>
            </a:r>
          </a:p>
          <a:p>
            <a:r>
              <a:rPr lang="en-ID" dirty="0"/>
              <a:t>c. </a:t>
            </a:r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Luaran</a:t>
            </a:r>
            <a:r>
              <a:rPr lang="en-ID" dirty="0"/>
              <a:t>/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endParaRPr lang="en-ID" dirty="0"/>
          </a:p>
          <a:p>
            <a:r>
              <a:rPr lang="en-ID" dirty="0"/>
              <a:t>(Outcome Based </a:t>
            </a:r>
            <a:r>
              <a:rPr lang="en-ID" dirty="0" err="1"/>
              <a:t>Asessment</a:t>
            </a:r>
            <a:r>
              <a:rPr lang="en-ID" dirty="0"/>
              <a:t> Evaluation /OBAE).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16388-915B-76D6-F284-DEC1DB94E0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A1D1AF-FA15-4858-9162-28F1ED54BCF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21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Mulai </a:t>
            </a:r>
            <a:r>
              <a:rPr lang="en-GB" dirty="0" err="1"/>
              <a:t>dari</a:t>
            </a:r>
            <a:r>
              <a:rPr lang="en-GB" dirty="0"/>
              <a:t> OBC … </a:t>
            </a:r>
            <a:r>
              <a:rPr lang="en-GB" dirty="0" err="1"/>
              <a:t>kurikulum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A1D1AF-FA15-4858-9162-28F1ED54BCF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86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A1D1AF-FA15-4858-9162-28F1ED54BCF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41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udu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172044-0DA7-B36A-A904-59C6C0FE6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1938" y="769938"/>
            <a:ext cx="7315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r" eaLnBrk="1" hangingPunct="1"/>
            <a:r>
              <a:rPr lang="en-ID" altLang="en-US" i="1"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algn="r" eaLnBrk="1" hangingPunct="1"/>
            <a:r>
              <a:rPr lang="en-ID" altLang="en-US" i="1"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0D9AA6-0F4F-5A4A-B26C-418EBD688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9475" y="7761288"/>
            <a:ext cx="7507288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defTabSz="914400" eaLnBrk="1" hangingPunct="1">
              <a:buClr>
                <a:srgbClr val="000000"/>
              </a:buClr>
              <a:buSzPts val="7000"/>
              <a:buFont typeface="Aldrich"/>
              <a:buNone/>
            </a:pPr>
            <a:r>
              <a:rPr lang="en-ID" altLang="en-US" sz="1000">
                <a:solidFill>
                  <a:schemeClr val="bg1"/>
                </a:solidFill>
                <a:latin typeface="Lato Black" panose="020F0502020204030203" pitchFamily="34" charset="0"/>
                <a:sym typeface="Calistoga"/>
              </a:rPr>
              <a:t> LEMBAGA PENGEMBANGAN DAN PENJAMINAN MUTU PENDIDIKAN -  UNIVERSITAS SEBELAS MARET SURAKARTA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0D7EC48-C1CF-5E98-1FD8-76B91A37C162}"/>
              </a:ext>
            </a:extLst>
          </p:cNvPr>
          <p:cNvGrpSpPr>
            <a:grpSpLocks/>
          </p:cNvGrpSpPr>
          <p:nvPr/>
        </p:nvGrpSpPr>
        <p:grpSpPr bwMode="auto">
          <a:xfrm>
            <a:off x="766763" y="557213"/>
            <a:ext cx="3127375" cy="990600"/>
            <a:chOff x="8070534" y="1886395"/>
            <a:chExt cx="2263140" cy="71628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CCB6F0C-F15F-1EFE-1438-4B8FF4597E24}"/>
                </a:ext>
              </a:extLst>
            </p:cNvPr>
            <p:cNvSpPr/>
            <p:nvPr/>
          </p:nvSpPr>
          <p:spPr>
            <a:xfrm>
              <a:off x="8070534" y="1886395"/>
              <a:ext cx="2263140" cy="7162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62E433E-6BF7-1EE6-C74C-7162A6D71728}"/>
                </a:ext>
              </a:extLst>
            </p:cNvPr>
            <p:cNvGrpSpPr/>
            <p:nvPr/>
          </p:nvGrpSpPr>
          <p:grpSpPr>
            <a:xfrm>
              <a:off x="8070535" y="1901635"/>
              <a:ext cx="2263139" cy="701040"/>
              <a:chOff x="1" y="15240"/>
              <a:chExt cx="2263139" cy="701040"/>
            </a:xfrm>
            <a:solidFill>
              <a:srgbClr val="FFFFFF"/>
            </a:solidFill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71CA1E6-7198-F5AC-BA4A-B04F2BEA5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" y="36682"/>
                <a:ext cx="670560" cy="679598"/>
              </a:xfrm>
              <a:prstGeom prst="rect">
                <a:avLst/>
              </a:prstGeom>
              <a:grpFill/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F810FA7D-3B3A-1611-A025-2A9B1E3FE2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30579" y="43299"/>
                <a:ext cx="672980" cy="672981"/>
              </a:xfrm>
              <a:prstGeom prst="rect">
                <a:avLst/>
              </a:prstGeom>
              <a:grpFill/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95B923B2-2CBC-2385-F872-5BA7E902C5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592580" y="15240"/>
                <a:ext cx="670560" cy="670560"/>
              </a:xfrm>
              <a:prstGeom prst="rect">
                <a:avLst/>
              </a:prstGeom>
              <a:grpFill/>
            </p:spPr>
          </p:pic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0277" y="1723292"/>
            <a:ext cx="6564923" cy="2281018"/>
          </a:xfrm>
        </p:spPr>
        <p:txBody>
          <a:bodyPr anchor="b">
            <a:normAutofit/>
          </a:bodyPr>
          <a:lstStyle>
            <a:lvl1pPr algn="l">
              <a:defRPr sz="52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277" y="4225290"/>
            <a:ext cx="5334000" cy="1986914"/>
          </a:xfrm>
        </p:spPr>
        <p:txBody>
          <a:bodyPr/>
          <a:lstStyle>
            <a:lvl1pPr marL="0" indent="0" algn="l">
              <a:buNone/>
              <a:defRPr sz="216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87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udul Bir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9FEEEE-3327-E6F3-210F-3CDF8AF28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63" y="809625"/>
            <a:ext cx="731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r"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algn="r"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659643-CE50-58FF-46AA-A5C4928E8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47700"/>
            <a:ext cx="2960688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31DAD5-DF9F-7521-25A8-E171D212E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9475" y="7761288"/>
            <a:ext cx="7507288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defTabSz="914400" eaLnBrk="1" hangingPunct="1">
              <a:buClr>
                <a:srgbClr val="000000"/>
              </a:buClr>
              <a:buSzPts val="7000"/>
              <a:buFont typeface="Aldrich"/>
              <a:buNone/>
            </a:pPr>
            <a:r>
              <a:rPr lang="en-ID" altLang="en-US" sz="1000">
                <a:latin typeface="Lato Black" panose="020F0502020204030203" pitchFamily="34" charset="0"/>
                <a:sym typeface="Calistoga"/>
              </a:rPr>
              <a:t> LEMBAGA PENGEMBANGAN DAN PENJAMINAN MUTU PENDIDIKAN -  UNIVERSITAS SEBELAS MARET SURAKARTA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C897C7-7B8A-C13B-2BC8-8261787D5B98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477838"/>
            <a:ext cx="2481262" cy="1092200"/>
            <a:chOff x="6301565" y="478107"/>
            <a:chExt cx="2480703" cy="10919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0A5B8C-2B13-9E6A-9B00-B62043480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01565" y="478107"/>
              <a:ext cx="1013635" cy="1091972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4A01BB-D52D-A7F7-7672-CBA54D76F015}"/>
                </a:ext>
              </a:extLst>
            </p:cNvPr>
            <p:cNvSpPr/>
            <p:nvPr/>
          </p:nvSpPr>
          <p:spPr>
            <a:xfrm>
              <a:off x="7315748" y="649521"/>
              <a:ext cx="1466520" cy="8316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>
                  <a:ln w="0"/>
                  <a:solidFill>
                    <a:schemeClr val="bg2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 Black" panose="020B0A04020102020204" pitchFamily="34" charset="0"/>
                </a:rPr>
                <a:t>LPPMP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ln w="0"/>
                  <a:solidFill>
                    <a:schemeClr val="bg2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UNIVERSITAS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ln w="0"/>
                  <a:solidFill>
                    <a:schemeClr val="bg2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SEBELAS MARET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0277" y="1723292"/>
            <a:ext cx="6564923" cy="2281018"/>
          </a:xfrm>
        </p:spPr>
        <p:txBody>
          <a:bodyPr anchor="b">
            <a:normAutofit/>
          </a:bodyPr>
          <a:lstStyle>
            <a:lvl1pPr algn="l">
              <a:defRPr sz="528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0277" y="4225290"/>
            <a:ext cx="5334000" cy="1986914"/>
          </a:xfrm>
        </p:spPr>
        <p:txBody>
          <a:bodyPr/>
          <a:lstStyle>
            <a:lvl1pPr marL="0" indent="0" algn="l">
              <a:buNone/>
              <a:defRPr sz="216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15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kenalan Speak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3DA5A96-CD06-1D0E-4963-753ACB2EE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38" y="7472363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BCC67847-C6C5-6B41-FC69-DB2EA34CA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100" y="346075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8502EF5E-086C-8B48-C5F2-71CA8AC17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6813" y="346075"/>
            <a:ext cx="6318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05482" y="2184898"/>
            <a:ext cx="13601838" cy="51196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605482" y="405890"/>
            <a:ext cx="9534806" cy="126240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611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kenalan Speaker Bir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5;p18">
            <a:extLst>
              <a:ext uri="{FF2B5EF4-FFF2-40B4-BE49-F238E27FC236}">
                <a16:creationId xmlns:a16="http://schemas.microsoft.com/office/drawing/2014/main" id="{55E67505-BBEA-19A6-CCA3-FB52B2CA0402}"/>
              </a:ext>
            </a:extLst>
          </p:cNvPr>
          <p:cNvSpPr/>
          <p:nvPr/>
        </p:nvSpPr>
        <p:spPr>
          <a:xfrm>
            <a:off x="976313" y="1814513"/>
            <a:ext cx="1262062" cy="12620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ntic Slab"/>
              <a:ea typeface="Antic Slab"/>
              <a:cs typeface="Antic Slab"/>
              <a:sym typeface="Antic Slab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DE832EF2-5134-9F1F-0944-2D66FBD81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38" y="7472363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9132888" y="2152650"/>
            <a:ext cx="3946525" cy="4398963"/>
          </a:xfrm>
          <a:ln w="57150">
            <a:solidFill>
              <a:schemeClr val="bg1"/>
            </a:solidFill>
          </a:ln>
        </p:spPr>
        <p:txBody>
          <a:bodyPr/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1252538" y="3329361"/>
            <a:ext cx="6340475" cy="37322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1285208" y="1788123"/>
            <a:ext cx="6564923" cy="1262400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597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Judu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7285F3C4-5FF3-453F-673F-35FE65DC3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409575"/>
            <a:ext cx="731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sp>
        <p:nvSpPr>
          <p:cNvPr id="3" name="Google Shape;276;p32">
            <a:extLst>
              <a:ext uri="{FF2B5EF4-FFF2-40B4-BE49-F238E27FC236}">
                <a16:creationId xmlns:a16="http://schemas.microsoft.com/office/drawing/2014/main" id="{092975A8-0F2F-8B1B-3D7C-F540E43079A3}"/>
              </a:ext>
            </a:extLst>
          </p:cNvPr>
          <p:cNvSpPr txBox="1">
            <a:spLocks/>
          </p:cNvSpPr>
          <p:nvPr/>
        </p:nvSpPr>
        <p:spPr bwMode="auto">
          <a:xfrm>
            <a:off x="1006475" y="2686050"/>
            <a:ext cx="1193800" cy="10699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38100" dir="2400003" algn="bl" rotWithShape="0">
              <a:schemeClr val="tx1"/>
            </a:outerShdw>
          </a:effectLst>
        </p:spPr>
        <p:txBody>
          <a:bodyPr lIns="91425" tIns="91425" rIns="91425" bIns="91425" anchor="b"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defTabSz="914400" eaLnBrk="1" hangingPunct="1">
              <a:buClr>
                <a:srgbClr val="151515"/>
              </a:buClr>
              <a:buSzPts val="6000"/>
              <a:buFont typeface="Fredoka"/>
              <a:buNone/>
            </a:pPr>
            <a:endParaRPr lang="en-US" altLang="en-US" sz="6000" b="1">
              <a:solidFill>
                <a:srgbClr val="151515"/>
              </a:solidFill>
              <a:latin typeface="Lato Black" panose="020F050202020403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05840" y="3962400"/>
            <a:ext cx="6564923" cy="1202494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05839" y="5385874"/>
            <a:ext cx="6564923" cy="1073541"/>
          </a:xfrm>
        </p:spPr>
        <p:txBody>
          <a:bodyPr/>
          <a:lstStyle>
            <a:lvl1pPr marL="0" indent="0" algn="l">
              <a:buNone/>
              <a:defRPr sz="140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>
                <a:sym typeface="Gama-Sans-Regular"/>
              </a:rPr>
              <a:t>Click to edit Master subtitle style</a:t>
            </a:r>
            <a:endParaRPr lang="en-US" dirty="0">
              <a:sym typeface="Gama-Sans-Regular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05839" y="2827020"/>
            <a:ext cx="1194300" cy="914400"/>
          </a:xfrm>
        </p:spPr>
        <p:txBody>
          <a:bodyPr>
            <a:noAutofit/>
          </a:bodyPr>
          <a:lstStyle>
            <a:lvl1pPr marL="0" indent="0" algn="ctr">
              <a:buNone/>
              <a:defRPr sz="5400">
                <a:latin typeface="Lato Black" panose="020F0A02020204030203" pitchFamily="34" charset="0"/>
              </a:defRPr>
            </a:lvl1pPr>
            <a:lvl2pPr marL="548640" indent="0">
              <a:buNone/>
              <a:defRPr sz="6000">
                <a:latin typeface="Lato Black" panose="020F0A02020204030203" pitchFamily="34" charset="0"/>
              </a:defRPr>
            </a:lvl2pPr>
            <a:lvl3pPr marL="1097280" indent="0">
              <a:buNone/>
              <a:defRPr sz="5400">
                <a:latin typeface="Lato Black" panose="020F0A02020204030203" pitchFamily="34" charset="0"/>
              </a:defRPr>
            </a:lvl3pPr>
            <a:lvl4pPr marL="1645920" indent="0">
              <a:buNone/>
              <a:defRPr sz="4800">
                <a:latin typeface="Lato Black" panose="020F0A02020204030203" pitchFamily="34" charset="0"/>
              </a:defRPr>
            </a:lvl4pPr>
            <a:lvl5pPr marL="2194560" indent="0">
              <a:buNone/>
              <a:defRPr sz="4800">
                <a:latin typeface="Lato Black" panose="020F0A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212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Judul Bir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EBE5D9BD-4C53-F077-89D7-91433D119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409575"/>
            <a:ext cx="731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sp>
        <p:nvSpPr>
          <p:cNvPr id="4" name="Google Shape;276;p32">
            <a:extLst>
              <a:ext uri="{FF2B5EF4-FFF2-40B4-BE49-F238E27FC236}">
                <a16:creationId xmlns:a16="http://schemas.microsoft.com/office/drawing/2014/main" id="{4CDDA760-C951-F766-3E94-C8FE0E8C55D3}"/>
              </a:ext>
            </a:extLst>
          </p:cNvPr>
          <p:cNvSpPr txBox="1">
            <a:spLocks/>
          </p:cNvSpPr>
          <p:nvPr/>
        </p:nvSpPr>
        <p:spPr bwMode="auto">
          <a:xfrm>
            <a:off x="1006475" y="2671763"/>
            <a:ext cx="1193800" cy="1069975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  <a:round/>
            <a:headEnd type="none" w="sm" len="sm"/>
            <a:tailEnd type="none" w="sm" len="sm"/>
          </a:ln>
          <a:effectLst>
            <a:outerShdw dist="38100" dir="2400003" algn="bl" rotWithShape="0">
              <a:schemeClr val="bg1"/>
            </a:outerShdw>
          </a:effectLst>
        </p:spPr>
        <p:txBody>
          <a:bodyPr lIns="91425" tIns="91425" rIns="91425" bIns="91425" anchor="b"/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defTabSz="914400" eaLnBrk="1" hangingPunct="1">
              <a:buClr>
                <a:srgbClr val="151515"/>
              </a:buClr>
              <a:buSzPts val="6000"/>
              <a:buFont typeface="Fredoka"/>
              <a:buNone/>
            </a:pPr>
            <a:endParaRPr lang="en-US" altLang="en-US" sz="6000" b="1">
              <a:solidFill>
                <a:schemeClr val="bg1"/>
              </a:solidFill>
              <a:latin typeface="Lato Black" panose="020F0502020204030203" pitchFamily="34" charset="0"/>
              <a:ea typeface="Fredoka"/>
              <a:cs typeface="Fredoka"/>
              <a:sym typeface="Fredoka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05840" y="3962400"/>
            <a:ext cx="6564923" cy="1202494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05839" y="5385874"/>
            <a:ext cx="6564923" cy="1073541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>
                <a:sym typeface="Gama-Sans-Regular"/>
              </a:rPr>
              <a:t>Click to edit Master subtitle style</a:t>
            </a:r>
            <a:endParaRPr lang="en-US" dirty="0">
              <a:sym typeface="Gama-Sans-Regular"/>
            </a:endParaRP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05839" y="2827020"/>
            <a:ext cx="1194300" cy="914400"/>
          </a:xfr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Lato Black" panose="020F0A02020204030203" pitchFamily="34" charset="0"/>
              </a:defRPr>
            </a:lvl1pPr>
            <a:lvl2pPr marL="548640" indent="0">
              <a:buNone/>
              <a:defRPr sz="6000">
                <a:latin typeface="Lato Black" panose="020F0A02020204030203" pitchFamily="34" charset="0"/>
              </a:defRPr>
            </a:lvl2pPr>
            <a:lvl3pPr marL="1097280" indent="0">
              <a:buNone/>
              <a:defRPr sz="5400">
                <a:latin typeface="Lato Black" panose="020F0A02020204030203" pitchFamily="34" charset="0"/>
              </a:defRPr>
            </a:lvl3pPr>
            <a:lvl4pPr marL="1645920" indent="0">
              <a:buNone/>
              <a:defRPr sz="4800">
                <a:latin typeface="Lato Black" panose="020F0A02020204030203" pitchFamily="34" charset="0"/>
              </a:defRPr>
            </a:lvl4pPr>
            <a:lvl5pPr marL="2194560" indent="0">
              <a:buNone/>
              <a:defRPr sz="4800">
                <a:latin typeface="Lato Black" panose="020F0A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757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C1B21D-12D4-D1DF-05CB-01CA5046D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7427913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FA16BF3-158D-BD9F-4E23-824DCD7BAB6E}"/>
              </a:ext>
            </a:extLst>
          </p:cNvPr>
          <p:cNvGrpSpPr>
            <a:grpSpLocks/>
          </p:cNvGrpSpPr>
          <p:nvPr/>
        </p:nvGrpSpPr>
        <p:grpSpPr bwMode="auto">
          <a:xfrm>
            <a:off x="10768013" y="234950"/>
            <a:ext cx="1890712" cy="801688"/>
            <a:chOff x="6301565" y="478107"/>
            <a:chExt cx="2575103" cy="10919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C8D2CEF-21B4-C225-B20D-0637450BE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1565" y="478107"/>
              <a:ext cx="1013635" cy="1091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D8364B2-C0F4-41F2-DEF6-73620EF36A49}"/>
                </a:ext>
              </a:extLst>
            </p:cNvPr>
            <p:cNvSpPr/>
            <p:nvPr/>
          </p:nvSpPr>
          <p:spPr>
            <a:xfrm>
              <a:off x="7315606" y="648931"/>
              <a:ext cx="1561062" cy="8800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 Black" panose="020B0A04020102020204" pitchFamily="34" charset="0"/>
                </a:rPr>
                <a:t>LPPMP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UNIVERSITAS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SEBELAS MARET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558" y="438151"/>
            <a:ext cx="10017457" cy="159067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559" y="2190751"/>
            <a:ext cx="13688704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100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B20C89-E810-AAD8-3A97-FBDF0A350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7427913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40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4532A45-213A-B03D-6F79-BE112664B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7427913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14B3472-10DB-152C-343D-A930C080DEB4}"/>
              </a:ext>
            </a:extLst>
          </p:cNvPr>
          <p:cNvGrpSpPr>
            <a:grpSpLocks/>
          </p:cNvGrpSpPr>
          <p:nvPr/>
        </p:nvGrpSpPr>
        <p:grpSpPr bwMode="auto">
          <a:xfrm>
            <a:off x="10768013" y="234950"/>
            <a:ext cx="1890712" cy="801688"/>
            <a:chOff x="6301565" y="478107"/>
            <a:chExt cx="2575103" cy="1091972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785B7068-0F80-71BD-4024-58A7614486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1565" y="478107"/>
              <a:ext cx="1013635" cy="1091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008402D-E628-A024-8B69-5154CFD140C6}"/>
                </a:ext>
              </a:extLst>
            </p:cNvPr>
            <p:cNvSpPr/>
            <p:nvPr/>
          </p:nvSpPr>
          <p:spPr>
            <a:xfrm>
              <a:off x="7315606" y="648931"/>
              <a:ext cx="1561062" cy="8800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 Black" panose="020B0A04020102020204" pitchFamily="34" charset="0"/>
                </a:rPr>
                <a:t>LPPMP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UNIVERSITAS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SEBELAS MARET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376" y="438151"/>
            <a:ext cx="10126639" cy="159067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7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85DB828-456B-DF6A-E480-652668856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7427913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98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njelasan dengan gamba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4E91F2D0-8D29-E07D-2DE2-915EABBDB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7427913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accent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sp>
        <p:nvSpPr>
          <p:cNvPr id="3" name="Google Shape;590;p40">
            <a:extLst>
              <a:ext uri="{FF2B5EF4-FFF2-40B4-BE49-F238E27FC236}">
                <a16:creationId xmlns:a16="http://schemas.microsoft.com/office/drawing/2014/main" id="{C06E72DA-24D7-EE72-9343-E394D9A7322B}"/>
              </a:ext>
            </a:extLst>
          </p:cNvPr>
          <p:cNvSpPr>
            <a:spLocks/>
          </p:cNvSpPr>
          <p:nvPr/>
        </p:nvSpPr>
        <p:spPr bwMode="auto">
          <a:xfrm>
            <a:off x="12569825" y="6170613"/>
            <a:ext cx="884238" cy="873125"/>
          </a:xfrm>
          <a:custGeom>
            <a:avLst/>
            <a:gdLst>
              <a:gd name="T0" fmla="*/ 3275 w 6383"/>
              <a:gd name="T1" fmla="*/ 20 h 6311"/>
              <a:gd name="T2" fmla="*/ 3061 w 6383"/>
              <a:gd name="T3" fmla="*/ 36 h 6311"/>
              <a:gd name="T4" fmla="*/ 2603 w 6383"/>
              <a:gd name="T5" fmla="*/ 58 h 6311"/>
              <a:gd name="T6" fmla="*/ 2325 w 6383"/>
              <a:gd name="T7" fmla="*/ 147 h 6311"/>
              <a:gd name="T8" fmla="*/ 1935 w 6383"/>
              <a:gd name="T9" fmla="*/ 280 h 6311"/>
              <a:gd name="T10" fmla="*/ 1288 w 6383"/>
              <a:gd name="T11" fmla="*/ 664 h 6311"/>
              <a:gd name="T12" fmla="*/ 830 w 6383"/>
              <a:gd name="T13" fmla="*/ 1067 h 6311"/>
              <a:gd name="T14" fmla="*/ 669 w 6383"/>
              <a:gd name="T15" fmla="*/ 1314 h 6311"/>
              <a:gd name="T16" fmla="*/ 303 w 6383"/>
              <a:gd name="T17" fmla="*/ 1946 h 6311"/>
              <a:gd name="T18" fmla="*/ 37 w 6383"/>
              <a:gd name="T19" fmla="*/ 2933 h 6311"/>
              <a:gd name="T20" fmla="*/ 0 w 6383"/>
              <a:gd name="T21" fmla="*/ 3366 h 6311"/>
              <a:gd name="T22" fmla="*/ 176 w 6383"/>
              <a:gd name="T23" fmla="*/ 3992 h 6311"/>
              <a:gd name="T24" fmla="*/ 251 w 6383"/>
              <a:gd name="T25" fmla="*/ 4304 h 6311"/>
              <a:gd name="T26" fmla="*/ 477 w 6383"/>
              <a:gd name="T27" fmla="*/ 4815 h 6311"/>
              <a:gd name="T28" fmla="*/ 693 w 6383"/>
              <a:gd name="T29" fmla="*/ 5140 h 6311"/>
              <a:gd name="T30" fmla="*/ 1130 w 6383"/>
              <a:gd name="T31" fmla="*/ 5542 h 6311"/>
              <a:gd name="T32" fmla="*/ 1606 w 6383"/>
              <a:gd name="T33" fmla="*/ 5892 h 6311"/>
              <a:gd name="T34" fmla="*/ 2108 w 6383"/>
              <a:gd name="T35" fmla="*/ 6127 h 6311"/>
              <a:gd name="T36" fmla="*/ 2817 w 6383"/>
              <a:gd name="T37" fmla="*/ 6282 h 6311"/>
              <a:gd name="T38" fmla="*/ 3201 w 6383"/>
              <a:gd name="T39" fmla="*/ 6298 h 6311"/>
              <a:gd name="T40" fmla="*/ 3396 w 6383"/>
              <a:gd name="T41" fmla="*/ 6292 h 6311"/>
              <a:gd name="T42" fmla="*/ 3575 w 6383"/>
              <a:gd name="T43" fmla="*/ 6282 h 6311"/>
              <a:gd name="T44" fmla="*/ 3953 w 6383"/>
              <a:gd name="T45" fmla="*/ 6183 h 6311"/>
              <a:gd name="T46" fmla="*/ 4857 w 6383"/>
              <a:gd name="T47" fmla="*/ 5784 h 6311"/>
              <a:gd name="T48" fmla="*/ 5798 w 6383"/>
              <a:gd name="T49" fmla="*/ 4837 h 6311"/>
              <a:gd name="T50" fmla="*/ 6048 w 6383"/>
              <a:gd name="T51" fmla="*/ 4437 h 6311"/>
              <a:gd name="T52" fmla="*/ 6253 w 6383"/>
              <a:gd name="T53" fmla="*/ 3657 h 6311"/>
              <a:gd name="T54" fmla="*/ 6315 w 6383"/>
              <a:gd name="T55" fmla="*/ 3156 h 6311"/>
              <a:gd name="T56" fmla="*/ 6237 w 6383"/>
              <a:gd name="T57" fmla="*/ 2614 h 6311"/>
              <a:gd name="T58" fmla="*/ 6101 w 6383"/>
              <a:gd name="T59" fmla="*/ 1998 h 6311"/>
              <a:gd name="T60" fmla="*/ 5971 w 6383"/>
              <a:gd name="T61" fmla="*/ 1701 h 6311"/>
              <a:gd name="T62" fmla="*/ 5367 w 6383"/>
              <a:gd name="T63" fmla="*/ 964 h 6311"/>
              <a:gd name="T64" fmla="*/ 5123 w 6383"/>
              <a:gd name="T65" fmla="*/ 713 h 6311"/>
              <a:gd name="T66" fmla="*/ 5008 w 6383"/>
              <a:gd name="T67" fmla="*/ 599 h 6311"/>
              <a:gd name="T68" fmla="*/ 4550 w 6383"/>
              <a:gd name="T69" fmla="*/ 373 h 6311"/>
              <a:gd name="T70" fmla="*/ 3943 w 6383"/>
              <a:gd name="T71" fmla="*/ 147 h 6311"/>
              <a:gd name="T72" fmla="*/ 3863 w 6383"/>
              <a:gd name="T73" fmla="*/ 123 h 6311"/>
              <a:gd name="T74" fmla="*/ 3553 w 6383"/>
              <a:gd name="T75" fmla="*/ 37 h 6311"/>
              <a:gd name="T76" fmla="*/ 3330 w 6383"/>
              <a:gd name="T77" fmla="*/ 1 h 6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3" h="6311" extrusionOk="0">
                <a:moveTo>
                  <a:pt x="3330" y="1"/>
                </a:moveTo>
                <a:cubicBezTo>
                  <a:pt x="3310" y="1"/>
                  <a:pt x="3286" y="8"/>
                  <a:pt x="3275" y="20"/>
                </a:cubicBezTo>
                <a:cubicBezTo>
                  <a:pt x="3244" y="54"/>
                  <a:pt x="3210" y="66"/>
                  <a:pt x="3176" y="66"/>
                </a:cubicBezTo>
                <a:cubicBezTo>
                  <a:pt x="3135" y="66"/>
                  <a:pt x="3095" y="49"/>
                  <a:pt x="3061" y="36"/>
                </a:cubicBezTo>
                <a:cubicBezTo>
                  <a:pt x="3007" y="15"/>
                  <a:pt x="2954" y="7"/>
                  <a:pt x="2902" y="7"/>
                </a:cubicBezTo>
                <a:cubicBezTo>
                  <a:pt x="2800" y="7"/>
                  <a:pt x="2702" y="37"/>
                  <a:pt x="2603" y="58"/>
                </a:cubicBezTo>
                <a:cubicBezTo>
                  <a:pt x="2511" y="75"/>
                  <a:pt x="2421" y="148"/>
                  <a:pt x="2335" y="148"/>
                </a:cubicBezTo>
                <a:cubicBezTo>
                  <a:pt x="2331" y="148"/>
                  <a:pt x="2328" y="148"/>
                  <a:pt x="2325" y="147"/>
                </a:cubicBezTo>
                <a:cubicBezTo>
                  <a:pt x="2315" y="147"/>
                  <a:pt x="2305" y="146"/>
                  <a:pt x="2296" y="146"/>
                </a:cubicBezTo>
                <a:cubicBezTo>
                  <a:pt x="2153" y="146"/>
                  <a:pt x="2048" y="211"/>
                  <a:pt x="1935" y="280"/>
                </a:cubicBezTo>
                <a:cubicBezTo>
                  <a:pt x="1771" y="379"/>
                  <a:pt x="1603" y="472"/>
                  <a:pt x="1439" y="568"/>
                </a:cubicBezTo>
                <a:cubicBezTo>
                  <a:pt x="1387" y="599"/>
                  <a:pt x="1340" y="658"/>
                  <a:pt x="1288" y="664"/>
                </a:cubicBezTo>
                <a:cubicBezTo>
                  <a:pt x="1170" y="680"/>
                  <a:pt x="1093" y="751"/>
                  <a:pt x="1049" y="838"/>
                </a:cubicBezTo>
                <a:cubicBezTo>
                  <a:pt x="997" y="943"/>
                  <a:pt x="926" y="1005"/>
                  <a:pt x="830" y="1067"/>
                </a:cubicBezTo>
                <a:cubicBezTo>
                  <a:pt x="771" y="1104"/>
                  <a:pt x="740" y="1184"/>
                  <a:pt x="700" y="1246"/>
                </a:cubicBezTo>
                <a:cubicBezTo>
                  <a:pt x="687" y="1268"/>
                  <a:pt x="684" y="1305"/>
                  <a:pt x="669" y="1314"/>
                </a:cubicBezTo>
                <a:cubicBezTo>
                  <a:pt x="557" y="1376"/>
                  <a:pt x="526" y="1491"/>
                  <a:pt x="467" y="1593"/>
                </a:cubicBezTo>
                <a:cubicBezTo>
                  <a:pt x="402" y="1707"/>
                  <a:pt x="328" y="1803"/>
                  <a:pt x="303" y="1946"/>
                </a:cubicBezTo>
                <a:cubicBezTo>
                  <a:pt x="275" y="2091"/>
                  <a:pt x="164" y="2221"/>
                  <a:pt x="124" y="2367"/>
                </a:cubicBezTo>
                <a:cubicBezTo>
                  <a:pt x="71" y="2549"/>
                  <a:pt x="25" y="2744"/>
                  <a:pt x="37" y="2933"/>
                </a:cubicBezTo>
                <a:cubicBezTo>
                  <a:pt x="43" y="3038"/>
                  <a:pt x="43" y="3125"/>
                  <a:pt x="0" y="3218"/>
                </a:cubicBezTo>
                <a:lnTo>
                  <a:pt x="0" y="3366"/>
                </a:lnTo>
                <a:cubicBezTo>
                  <a:pt x="31" y="3465"/>
                  <a:pt x="96" y="3565"/>
                  <a:pt x="87" y="3660"/>
                </a:cubicBezTo>
                <a:cubicBezTo>
                  <a:pt x="71" y="3790"/>
                  <a:pt x="93" y="3896"/>
                  <a:pt x="176" y="3992"/>
                </a:cubicBezTo>
                <a:cubicBezTo>
                  <a:pt x="195" y="4013"/>
                  <a:pt x="204" y="4060"/>
                  <a:pt x="195" y="4085"/>
                </a:cubicBezTo>
                <a:cubicBezTo>
                  <a:pt x="152" y="4177"/>
                  <a:pt x="195" y="4236"/>
                  <a:pt x="251" y="4304"/>
                </a:cubicBezTo>
                <a:cubicBezTo>
                  <a:pt x="279" y="4335"/>
                  <a:pt x="279" y="4388"/>
                  <a:pt x="297" y="4428"/>
                </a:cubicBezTo>
                <a:cubicBezTo>
                  <a:pt x="353" y="4558"/>
                  <a:pt x="409" y="4688"/>
                  <a:pt x="477" y="4815"/>
                </a:cubicBezTo>
                <a:cubicBezTo>
                  <a:pt x="511" y="4880"/>
                  <a:pt x="570" y="4930"/>
                  <a:pt x="613" y="4991"/>
                </a:cubicBezTo>
                <a:cubicBezTo>
                  <a:pt x="644" y="5038"/>
                  <a:pt x="656" y="5103"/>
                  <a:pt x="693" y="5140"/>
                </a:cubicBezTo>
                <a:cubicBezTo>
                  <a:pt x="808" y="5255"/>
                  <a:pt x="932" y="5357"/>
                  <a:pt x="1049" y="5465"/>
                </a:cubicBezTo>
                <a:cubicBezTo>
                  <a:pt x="1077" y="5490"/>
                  <a:pt x="1114" y="5511"/>
                  <a:pt x="1130" y="5542"/>
                </a:cubicBezTo>
                <a:cubicBezTo>
                  <a:pt x="1192" y="5672"/>
                  <a:pt x="1322" y="5719"/>
                  <a:pt x="1430" y="5793"/>
                </a:cubicBezTo>
                <a:cubicBezTo>
                  <a:pt x="1483" y="5830"/>
                  <a:pt x="1545" y="5864"/>
                  <a:pt x="1606" y="5892"/>
                </a:cubicBezTo>
                <a:cubicBezTo>
                  <a:pt x="1681" y="5926"/>
                  <a:pt x="1767" y="5945"/>
                  <a:pt x="1842" y="5979"/>
                </a:cubicBezTo>
                <a:cubicBezTo>
                  <a:pt x="1935" y="6022"/>
                  <a:pt x="2015" y="6090"/>
                  <a:pt x="2108" y="6127"/>
                </a:cubicBezTo>
                <a:cubicBezTo>
                  <a:pt x="2226" y="6171"/>
                  <a:pt x="2346" y="6202"/>
                  <a:pt x="2467" y="6227"/>
                </a:cubicBezTo>
                <a:cubicBezTo>
                  <a:pt x="2582" y="6251"/>
                  <a:pt x="2699" y="6270"/>
                  <a:pt x="2817" y="6282"/>
                </a:cubicBezTo>
                <a:cubicBezTo>
                  <a:pt x="2937" y="6295"/>
                  <a:pt x="3058" y="6298"/>
                  <a:pt x="3179" y="6307"/>
                </a:cubicBezTo>
                <a:cubicBezTo>
                  <a:pt x="3185" y="6307"/>
                  <a:pt x="3191" y="6298"/>
                  <a:pt x="3201" y="6298"/>
                </a:cubicBezTo>
                <a:cubicBezTo>
                  <a:pt x="3245" y="6294"/>
                  <a:pt x="3295" y="6281"/>
                  <a:pt x="3339" y="6281"/>
                </a:cubicBezTo>
                <a:cubicBezTo>
                  <a:pt x="3359" y="6281"/>
                  <a:pt x="3379" y="6284"/>
                  <a:pt x="3396" y="6292"/>
                </a:cubicBezTo>
                <a:cubicBezTo>
                  <a:pt x="3423" y="6305"/>
                  <a:pt x="3448" y="6310"/>
                  <a:pt x="3471" y="6310"/>
                </a:cubicBezTo>
                <a:cubicBezTo>
                  <a:pt x="3507" y="6310"/>
                  <a:pt x="3539" y="6297"/>
                  <a:pt x="3575" y="6282"/>
                </a:cubicBezTo>
                <a:cubicBezTo>
                  <a:pt x="3631" y="6261"/>
                  <a:pt x="3687" y="6236"/>
                  <a:pt x="3745" y="6220"/>
                </a:cubicBezTo>
                <a:cubicBezTo>
                  <a:pt x="3813" y="6202"/>
                  <a:pt x="3885" y="6196"/>
                  <a:pt x="3953" y="6183"/>
                </a:cubicBezTo>
                <a:cubicBezTo>
                  <a:pt x="4114" y="6162"/>
                  <a:pt x="4262" y="6127"/>
                  <a:pt x="4402" y="6022"/>
                </a:cubicBezTo>
                <a:cubicBezTo>
                  <a:pt x="4535" y="5920"/>
                  <a:pt x="4711" y="5874"/>
                  <a:pt x="4857" y="5784"/>
                </a:cubicBezTo>
                <a:cubicBezTo>
                  <a:pt x="4999" y="5694"/>
                  <a:pt x="5129" y="5583"/>
                  <a:pt x="5253" y="5471"/>
                </a:cubicBezTo>
                <a:cubicBezTo>
                  <a:pt x="5460" y="5282"/>
                  <a:pt x="5683" y="5106"/>
                  <a:pt x="5798" y="4837"/>
                </a:cubicBezTo>
                <a:cubicBezTo>
                  <a:pt x="5804" y="4821"/>
                  <a:pt x="5825" y="4818"/>
                  <a:pt x="5832" y="4803"/>
                </a:cubicBezTo>
                <a:cubicBezTo>
                  <a:pt x="5909" y="4682"/>
                  <a:pt x="6027" y="4567"/>
                  <a:pt x="6048" y="4437"/>
                </a:cubicBezTo>
                <a:cubicBezTo>
                  <a:pt x="6070" y="4307"/>
                  <a:pt x="6126" y="4190"/>
                  <a:pt x="6172" y="4078"/>
                </a:cubicBezTo>
                <a:cubicBezTo>
                  <a:pt x="6228" y="3939"/>
                  <a:pt x="6240" y="3797"/>
                  <a:pt x="6253" y="3657"/>
                </a:cubicBezTo>
                <a:cubicBezTo>
                  <a:pt x="6268" y="3515"/>
                  <a:pt x="6383" y="3376"/>
                  <a:pt x="6287" y="3221"/>
                </a:cubicBezTo>
                <a:cubicBezTo>
                  <a:pt x="6280" y="3209"/>
                  <a:pt x="6308" y="3178"/>
                  <a:pt x="6315" y="3156"/>
                </a:cubicBezTo>
                <a:cubicBezTo>
                  <a:pt x="6321" y="3128"/>
                  <a:pt x="6327" y="3100"/>
                  <a:pt x="6321" y="3075"/>
                </a:cubicBezTo>
                <a:cubicBezTo>
                  <a:pt x="6293" y="2921"/>
                  <a:pt x="6259" y="2769"/>
                  <a:pt x="6237" y="2614"/>
                </a:cubicBezTo>
                <a:cubicBezTo>
                  <a:pt x="6228" y="2552"/>
                  <a:pt x="6271" y="2484"/>
                  <a:pt x="6256" y="2429"/>
                </a:cubicBezTo>
                <a:cubicBezTo>
                  <a:pt x="6215" y="2280"/>
                  <a:pt x="6185" y="2122"/>
                  <a:pt x="6101" y="1998"/>
                </a:cubicBezTo>
                <a:cubicBezTo>
                  <a:pt x="6045" y="1915"/>
                  <a:pt x="6005" y="1844"/>
                  <a:pt x="6008" y="1748"/>
                </a:cubicBezTo>
                <a:cubicBezTo>
                  <a:pt x="6008" y="1732"/>
                  <a:pt x="5983" y="1717"/>
                  <a:pt x="5971" y="1701"/>
                </a:cubicBezTo>
                <a:cubicBezTo>
                  <a:pt x="5887" y="1599"/>
                  <a:pt x="5807" y="1494"/>
                  <a:pt x="5720" y="1395"/>
                </a:cubicBezTo>
                <a:cubicBezTo>
                  <a:pt x="5599" y="1255"/>
                  <a:pt x="5572" y="1039"/>
                  <a:pt x="5367" y="964"/>
                </a:cubicBezTo>
                <a:cubicBezTo>
                  <a:pt x="5352" y="958"/>
                  <a:pt x="5346" y="924"/>
                  <a:pt x="5333" y="903"/>
                </a:cubicBezTo>
                <a:cubicBezTo>
                  <a:pt x="5279" y="814"/>
                  <a:pt x="5233" y="713"/>
                  <a:pt x="5123" y="713"/>
                </a:cubicBezTo>
                <a:cubicBezTo>
                  <a:pt x="5107" y="713"/>
                  <a:pt x="5089" y="715"/>
                  <a:pt x="5070" y="720"/>
                </a:cubicBezTo>
                <a:cubicBezTo>
                  <a:pt x="5049" y="670"/>
                  <a:pt x="5039" y="618"/>
                  <a:pt x="5008" y="599"/>
                </a:cubicBezTo>
                <a:cubicBezTo>
                  <a:pt x="4919" y="540"/>
                  <a:pt x="4823" y="494"/>
                  <a:pt x="4727" y="448"/>
                </a:cubicBezTo>
                <a:cubicBezTo>
                  <a:pt x="4671" y="420"/>
                  <a:pt x="4609" y="398"/>
                  <a:pt x="4550" y="373"/>
                </a:cubicBezTo>
                <a:cubicBezTo>
                  <a:pt x="4358" y="286"/>
                  <a:pt x="4186" y="147"/>
                  <a:pt x="3965" y="147"/>
                </a:cubicBezTo>
                <a:cubicBezTo>
                  <a:pt x="3958" y="147"/>
                  <a:pt x="3951" y="147"/>
                  <a:pt x="3943" y="147"/>
                </a:cubicBezTo>
                <a:cubicBezTo>
                  <a:pt x="3940" y="148"/>
                  <a:pt x="3936" y="148"/>
                  <a:pt x="3933" y="148"/>
                </a:cubicBezTo>
                <a:cubicBezTo>
                  <a:pt x="3907" y="148"/>
                  <a:pt x="3879" y="139"/>
                  <a:pt x="3863" y="123"/>
                </a:cubicBezTo>
                <a:cubicBezTo>
                  <a:pt x="3784" y="41"/>
                  <a:pt x="3688" y="37"/>
                  <a:pt x="3591" y="37"/>
                </a:cubicBezTo>
                <a:cubicBezTo>
                  <a:pt x="3578" y="37"/>
                  <a:pt x="3566" y="37"/>
                  <a:pt x="3553" y="37"/>
                </a:cubicBezTo>
                <a:cubicBezTo>
                  <a:pt x="3485" y="37"/>
                  <a:pt x="3417" y="35"/>
                  <a:pt x="3355" y="5"/>
                </a:cubicBezTo>
                <a:cubicBezTo>
                  <a:pt x="3349" y="2"/>
                  <a:pt x="3340" y="1"/>
                  <a:pt x="33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/>
          <a:p>
            <a:endParaRPr lang="en-ID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8402430" y="1380425"/>
            <a:ext cx="4525962" cy="5926138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outerShdw dist="50800" dir="2700000" algn="tl" rotWithShape="0">
              <a:prstClr val="black"/>
            </a:outerShdw>
          </a:effectLst>
        </p:spPr>
        <p:txBody>
          <a:bodyPr/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1250950" y="4114800"/>
            <a:ext cx="6459538" cy="1920875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0950" y="3068053"/>
            <a:ext cx="6459538" cy="736871"/>
          </a:xfrm>
        </p:spPr>
        <p:txBody>
          <a:bodyPr anchor="b"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Lato Black" panose="020F0A02020204030203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653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njelasan dengan gambar bir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40C48F4-3656-2521-569D-96B9F4A2F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7427913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sp>
        <p:nvSpPr>
          <p:cNvPr id="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8402430" y="1380425"/>
            <a:ext cx="4525962" cy="5926138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outerShdw dist="50800" dir="2700000" algn="tl" rotWithShape="0">
              <a:prstClr val="black"/>
            </a:outerShdw>
          </a:effectLst>
        </p:spPr>
        <p:txBody>
          <a:bodyPr/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1250950" y="4114800"/>
            <a:ext cx="6459538" cy="192087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0950" y="3068053"/>
            <a:ext cx="6459538" cy="736871"/>
          </a:xfrm>
        </p:spPr>
        <p:txBody>
          <a:bodyPr anchor="b"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Lato Black" panose="020F0A02020204030203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4234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RIMA KASIH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27390DBA-465D-6AA4-F0CD-B99393C47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763588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r" eaLnBrk="1" hangingPunct="1"/>
            <a:r>
              <a:rPr lang="en-ID" altLang="en-US" i="1">
                <a:solidFill>
                  <a:srgbClr val="0197F5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algn="r" eaLnBrk="1" hangingPunct="1"/>
            <a:r>
              <a:rPr lang="en-ID" altLang="en-US" i="1">
                <a:solidFill>
                  <a:srgbClr val="0197F5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EA2752F7-1292-58BC-3C85-AF7EFE03269C}"/>
              </a:ext>
            </a:extLst>
          </p:cNvPr>
          <p:cNvGrpSpPr>
            <a:grpSpLocks/>
          </p:cNvGrpSpPr>
          <p:nvPr/>
        </p:nvGrpSpPr>
        <p:grpSpPr bwMode="auto">
          <a:xfrm>
            <a:off x="3609975" y="5970588"/>
            <a:ext cx="7640638" cy="904875"/>
            <a:chOff x="3915919" y="4704106"/>
            <a:chExt cx="7201250" cy="903887"/>
          </a:xfrm>
        </p:grpSpPr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9D738C3F-4699-0052-A2D5-805DE6772D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5919" y="4704106"/>
              <a:ext cx="7201250" cy="441206"/>
              <a:chOff x="4221246" y="4784116"/>
              <a:chExt cx="7063738" cy="441206"/>
            </a:xfrm>
          </p:grpSpPr>
          <p:grpSp>
            <p:nvGrpSpPr>
              <p:cNvPr id="13" name="Group 13">
                <a:extLst>
                  <a:ext uri="{FF2B5EF4-FFF2-40B4-BE49-F238E27FC236}">
                    <a16:creationId xmlns:a16="http://schemas.microsoft.com/office/drawing/2014/main" id="{38E508B4-FED7-51A1-3292-6A40F4F183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02031" y="4790103"/>
                <a:ext cx="2149052" cy="411589"/>
                <a:chOff x="1177078" y="4808057"/>
                <a:chExt cx="2149052" cy="411589"/>
              </a:xfrm>
            </p:grpSpPr>
            <p:pic>
              <p:nvPicPr>
                <p:cNvPr id="20" name="Picture 20">
                  <a:extLst>
                    <a:ext uri="{FF2B5EF4-FFF2-40B4-BE49-F238E27FC236}">
                      <a16:creationId xmlns:a16="http://schemas.microsoft.com/office/drawing/2014/main" id="{19275999-1D16-3693-8AFD-473308C502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078" y="4808058"/>
                  <a:ext cx="408626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" name="TextBox 21">
                  <a:extLst>
                    <a:ext uri="{FF2B5EF4-FFF2-40B4-BE49-F238E27FC236}">
                      <a16:creationId xmlns:a16="http://schemas.microsoft.com/office/drawing/2014/main" id="{3E9024C0-1270-BDAE-C3C1-3B88571E670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85412" y="4808057"/>
                  <a:ext cx="1940718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2A52BE"/>
                      </a:solidFill>
                      <a:latin typeface="Abadi" panose="020B0604020104020204" pitchFamily="34" charset="0"/>
                      <a:sym typeface="Calistoga"/>
                    </a:rPr>
                    <a:t>@lppmpuns</a:t>
                  </a:r>
                </a:p>
              </p:txBody>
            </p:sp>
          </p:grpSp>
          <p:grpSp>
            <p:nvGrpSpPr>
              <p:cNvPr id="14" name="Group 14">
                <a:extLst>
                  <a:ext uri="{FF2B5EF4-FFF2-40B4-BE49-F238E27FC236}">
                    <a16:creationId xmlns:a16="http://schemas.microsoft.com/office/drawing/2014/main" id="{8D949130-2CEE-B7E3-130E-939A4B8EDA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34394" y="4784116"/>
                <a:ext cx="2150590" cy="417575"/>
                <a:chOff x="1597023" y="4765658"/>
                <a:chExt cx="2150590" cy="417575"/>
              </a:xfrm>
            </p:grpSpPr>
            <p:pic>
              <p:nvPicPr>
                <p:cNvPr id="18" name="Picture 18">
                  <a:extLst>
                    <a:ext uri="{FF2B5EF4-FFF2-40B4-BE49-F238E27FC236}">
                      <a16:creationId xmlns:a16="http://schemas.microsoft.com/office/drawing/2014/main" id="{42A64461-5410-8C61-3EB1-B2C53499E68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7023" y="4771645"/>
                  <a:ext cx="408627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" name="TextBox 19">
                  <a:extLst>
                    <a:ext uri="{FF2B5EF4-FFF2-40B4-BE49-F238E27FC236}">
                      <a16:creationId xmlns:a16="http://schemas.microsoft.com/office/drawing/2014/main" id="{1299637A-E973-E5E1-4B69-6CDA3563A3E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06895" y="4765658"/>
                  <a:ext cx="1940718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2A52BE"/>
                      </a:solidFill>
                      <a:latin typeface="Abadi" panose="020B0604020104020204" pitchFamily="34" charset="0"/>
                      <a:sym typeface="Calistoga"/>
                    </a:rPr>
                    <a:t>@lppmpuns</a:t>
                  </a:r>
                </a:p>
              </p:txBody>
            </p:sp>
          </p:grpSp>
          <p:grpSp>
            <p:nvGrpSpPr>
              <p:cNvPr id="15" name="Group 15">
                <a:extLst>
                  <a:ext uri="{FF2B5EF4-FFF2-40B4-BE49-F238E27FC236}">
                    <a16:creationId xmlns:a16="http://schemas.microsoft.com/office/drawing/2014/main" id="{4A2CA404-965C-BF97-4B0C-B6E2FD48A0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1246" y="4802076"/>
                <a:ext cx="2801180" cy="423246"/>
                <a:chOff x="3748210" y="5851596"/>
                <a:chExt cx="2801180" cy="423246"/>
              </a:xfrm>
            </p:grpSpPr>
            <p:pic>
              <p:nvPicPr>
                <p:cNvPr id="16" name="Picture 16">
                  <a:extLst>
                    <a:ext uri="{FF2B5EF4-FFF2-40B4-BE49-F238E27FC236}">
                      <a16:creationId xmlns:a16="http://schemas.microsoft.com/office/drawing/2014/main" id="{E1EA0583-5D35-05EF-6BA0-88E101C033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67" t="4079" r="2963" b="2051"/>
                <a:stretch>
                  <a:fillRect/>
                </a:stretch>
              </p:blipFill>
              <p:spPr bwMode="auto">
                <a:xfrm>
                  <a:off x="3748210" y="5863254"/>
                  <a:ext cx="531495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" name="TextBox 17">
                  <a:extLst>
                    <a:ext uri="{FF2B5EF4-FFF2-40B4-BE49-F238E27FC236}">
                      <a16:creationId xmlns:a16="http://schemas.microsoft.com/office/drawing/2014/main" id="{CD36669A-E5C5-F3FA-8B8C-FEF8DAE2F8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99085" y="5851596"/>
                  <a:ext cx="2450305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2A52BE"/>
                      </a:solidFill>
                      <a:latin typeface="Abadi" panose="020B0604020104020204" pitchFamily="34" charset="0"/>
                      <a:sym typeface="Calistoga"/>
                    </a:rPr>
                    <a:t>lppmp.uns.ac.id</a:t>
                  </a:r>
                </a:p>
              </p:txBody>
            </p:sp>
          </p:grpSp>
        </p:grpSp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3FC9EE08-E69B-3B4C-A915-7BDB9FF09D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4170" y="5196404"/>
              <a:ext cx="5968017" cy="411589"/>
              <a:chOff x="4076858" y="5354936"/>
              <a:chExt cx="5968017" cy="411589"/>
            </a:xfrm>
          </p:grpSpPr>
          <p:grpSp>
            <p:nvGrpSpPr>
              <p:cNvPr id="6" name="Group 7">
                <a:extLst>
                  <a:ext uri="{FF2B5EF4-FFF2-40B4-BE49-F238E27FC236}">
                    <a16:creationId xmlns:a16="http://schemas.microsoft.com/office/drawing/2014/main" id="{CFD4FAAD-1BB2-4168-E32B-FEDC326692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76858" y="5354936"/>
                <a:ext cx="3569812" cy="411589"/>
                <a:chOff x="5105558" y="5378882"/>
                <a:chExt cx="3569812" cy="411589"/>
              </a:xfrm>
            </p:grpSpPr>
            <p:pic>
              <p:nvPicPr>
                <p:cNvPr id="10" name="Picture 11">
                  <a:extLst>
                    <a:ext uri="{FF2B5EF4-FFF2-40B4-BE49-F238E27FC236}">
                      <a16:creationId xmlns:a16="http://schemas.microsoft.com/office/drawing/2014/main" id="{936358D5-E257-5DC3-1561-1E1A8310E5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5558" y="5378883"/>
                  <a:ext cx="416581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" name="TextBox 12">
                  <a:extLst>
                    <a:ext uri="{FF2B5EF4-FFF2-40B4-BE49-F238E27FC236}">
                      <a16:creationId xmlns:a16="http://schemas.microsoft.com/office/drawing/2014/main" id="{1304F327-EC0B-09F2-417A-1C2E8A658C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19585" y="5378882"/>
                  <a:ext cx="3355785" cy="399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2A52BE"/>
                      </a:solidFill>
                      <a:latin typeface="Abadi" panose="020B0604020104020204" pitchFamily="34" charset="0"/>
                      <a:sym typeface="Calistoga"/>
                    </a:rPr>
                    <a:t>lppmp@mail.uns.ac.id</a:t>
                  </a:r>
                </a:p>
              </p:txBody>
            </p:sp>
          </p:grpSp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AFE1858-6D69-9188-CB79-7DB89CE269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565193" y="5354937"/>
                <a:ext cx="2479682" cy="411588"/>
                <a:chOff x="7738739" y="5354937"/>
                <a:chExt cx="2479682" cy="411588"/>
              </a:xfrm>
            </p:grpSpPr>
            <p:pic>
              <p:nvPicPr>
                <p:cNvPr id="8" name="Picture 9">
                  <a:extLst>
                    <a:ext uri="{FF2B5EF4-FFF2-40B4-BE49-F238E27FC236}">
                      <a16:creationId xmlns:a16="http://schemas.microsoft.com/office/drawing/2014/main" id="{119367DA-85C9-1E0B-7C07-36F4B631B7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38739" y="5354937"/>
                  <a:ext cx="416582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" name="TextBox 10">
                  <a:extLst>
                    <a:ext uri="{FF2B5EF4-FFF2-40B4-BE49-F238E27FC236}">
                      <a16:creationId xmlns:a16="http://schemas.microsoft.com/office/drawing/2014/main" id="{27FC1DB3-20AB-8781-F49D-75FA7C2E9A8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031327" y="5360921"/>
                  <a:ext cx="2187094" cy="399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2A52BE"/>
                      </a:solidFill>
                      <a:latin typeface="Abadi" panose="020B0604020104020204" pitchFamily="34" charset="0"/>
                      <a:sym typeface="Calistoga"/>
                    </a:rPr>
                    <a:t>0271-663485</a:t>
                  </a:r>
                </a:p>
              </p:txBody>
            </p:sp>
          </p:grpSp>
        </p:grpSp>
      </p:grpSp>
      <p:pic>
        <p:nvPicPr>
          <p:cNvPr id="22" name="Picture 22">
            <a:extLst>
              <a:ext uri="{FF2B5EF4-FFF2-40B4-BE49-F238E27FC236}">
                <a16:creationId xmlns:a16="http://schemas.microsoft.com/office/drawing/2014/main" id="{0B4E6EBF-777A-FDC0-1057-96059A875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2168525"/>
            <a:ext cx="2108200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>
            <a:extLst>
              <a:ext uri="{FF2B5EF4-FFF2-40B4-BE49-F238E27FC236}">
                <a16:creationId xmlns:a16="http://schemas.microsoft.com/office/drawing/2014/main" id="{6ECD7086-E89F-5FB5-AF19-42618E208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2170113"/>
            <a:ext cx="2081212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id="{16154666-6F02-C0BC-7186-A84A5CE2C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800" y="2206625"/>
            <a:ext cx="2109788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5">
            <a:extLst>
              <a:ext uri="{FF2B5EF4-FFF2-40B4-BE49-F238E27FC236}">
                <a16:creationId xmlns:a16="http://schemas.microsoft.com/office/drawing/2014/main" id="{E19A28DD-B368-D1EF-63A9-860FC7D35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315913"/>
            <a:ext cx="472916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3494923" y="4932554"/>
            <a:ext cx="7640554" cy="914400"/>
          </a:xfrm>
        </p:spPr>
        <p:txBody>
          <a:bodyPr>
            <a:noAutofit/>
          </a:bodyPr>
          <a:lstStyle>
            <a:lvl1pPr marL="0" indent="0" algn="ctr">
              <a:buNone/>
              <a:defRPr sz="6600">
                <a:solidFill>
                  <a:srgbClr val="0070C0"/>
                </a:solidFill>
                <a:latin typeface="Lato Black" panose="020F0A02020204030203" pitchFamily="34" charset="0"/>
              </a:defRPr>
            </a:lvl1pPr>
            <a:lvl2pPr>
              <a:defRPr sz="6600"/>
            </a:lvl2pPr>
            <a:lvl3pPr>
              <a:defRPr sz="6600"/>
            </a:lvl3pPr>
            <a:lvl4pPr>
              <a:defRPr sz="6600"/>
            </a:lvl4pPr>
            <a:lvl5pPr>
              <a:defRPr sz="6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4868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RIMA KASIH_BIR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9B474DFD-B647-DA93-4A56-B716170BE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763588"/>
            <a:ext cx="7315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r"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Mangesthi luhur ambangun nagara</a:t>
            </a:r>
          </a:p>
          <a:p>
            <a:pPr algn="r" eaLnBrk="1" hangingPunct="1"/>
            <a:r>
              <a:rPr lang="en-ID" altLang="en-US" i="1">
                <a:solidFill>
                  <a:schemeClr val="bg1"/>
                </a:solidFill>
                <a:latin typeface="Lato Light" panose="020F0502020204030203" pitchFamily="34" charset="0"/>
                <a:cs typeface="Lato Light" panose="020F0502020204030203" pitchFamily="34" charset="0"/>
              </a:rPr>
              <a:t>Advancing human society, preserving noble values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A12CCA0-CF42-C176-6E3A-43A2CFD350AC}"/>
              </a:ext>
            </a:extLst>
          </p:cNvPr>
          <p:cNvGrpSpPr>
            <a:grpSpLocks/>
          </p:cNvGrpSpPr>
          <p:nvPr/>
        </p:nvGrpSpPr>
        <p:grpSpPr bwMode="auto">
          <a:xfrm>
            <a:off x="3667125" y="6218238"/>
            <a:ext cx="7450138" cy="903287"/>
            <a:chOff x="3915919" y="4704106"/>
            <a:chExt cx="7201250" cy="903887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3A2FC002-1BE3-744F-A555-9F3C37D2E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5919" y="4704106"/>
              <a:ext cx="7201250" cy="441206"/>
              <a:chOff x="4221246" y="4784116"/>
              <a:chExt cx="7063738" cy="441206"/>
            </a:xfrm>
          </p:grpSpPr>
          <p:grpSp>
            <p:nvGrpSpPr>
              <p:cNvPr id="13" name="Group 13">
                <a:extLst>
                  <a:ext uri="{FF2B5EF4-FFF2-40B4-BE49-F238E27FC236}">
                    <a16:creationId xmlns:a16="http://schemas.microsoft.com/office/drawing/2014/main" id="{3D4CC870-11BC-88CC-E458-9430E9FBB3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02031" y="4790103"/>
                <a:ext cx="2149052" cy="411589"/>
                <a:chOff x="1177078" y="4808057"/>
                <a:chExt cx="2149052" cy="411589"/>
              </a:xfrm>
            </p:grpSpPr>
            <p:pic>
              <p:nvPicPr>
                <p:cNvPr id="20" name="Picture 20">
                  <a:extLst>
                    <a:ext uri="{FF2B5EF4-FFF2-40B4-BE49-F238E27FC236}">
                      <a16:creationId xmlns:a16="http://schemas.microsoft.com/office/drawing/2014/main" id="{6577DB0B-3A51-A8DB-2A9A-7308780427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77078" y="4808058"/>
                  <a:ext cx="408626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" name="TextBox 21">
                  <a:extLst>
                    <a:ext uri="{FF2B5EF4-FFF2-40B4-BE49-F238E27FC236}">
                      <a16:creationId xmlns:a16="http://schemas.microsoft.com/office/drawing/2014/main" id="{5B8F3D81-8240-BF8B-2983-5964689153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85412" y="4808057"/>
                  <a:ext cx="1940718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000000"/>
                      </a:solidFill>
                      <a:latin typeface="Lato Black" panose="020F0502020204030203" pitchFamily="34" charset="0"/>
                      <a:sym typeface="Calistoga"/>
                    </a:rPr>
                    <a:t>@lppmpuns</a:t>
                  </a:r>
                </a:p>
              </p:txBody>
            </p:sp>
          </p:grpSp>
          <p:grpSp>
            <p:nvGrpSpPr>
              <p:cNvPr id="14" name="Group 14">
                <a:extLst>
                  <a:ext uri="{FF2B5EF4-FFF2-40B4-BE49-F238E27FC236}">
                    <a16:creationId xmlns:a16="http://schemas.microsoft.com/office/drawing/2014/main" id="{CD9EB6AF-0E37-1C9E-5788-0DB1DECA61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34394" y="4784116"/>
                <a:ext cx="2150590" cy="417575"/>
                <a:chOff x="1597023" y="4765658"/>
                <a:chExt cx="2150590" cy="417575"/>
              </a:xfrm>
            </p:grpSpPr>
            <p:pic>
              <p:nvPicPr>
                <p:cNvPr id="18" name="Picture 18">
                  <a:extLst>
                    <a:ext uri="{FF2B5EF4-FFF2-40B4-BE49-F238E27FC236}">
                      <a16:creationId xmlns:a16="http://schemas.microsoft.com/office/drawing/2014/main" id="{EB7F59DE-DECA-565B-6710-EE9C32F3E8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7023" y="4771645"/>
                  <a:ext cx="408627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" name="TextBox 19">
                  <a:extLst>
                    <a:ext uri="{FF2B5EF4-FFF2-40B4-BE49-F238E27FC236}">
                      <a16:creationId xmlns:a16="http://schemas.microsoft.com/office/drawing/2014/main" id="{6BA6E5D5-9608-193A-6A43-A6038E35A0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06895" y="4765658"/>
                  <a:ext cx="1940718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000000"/>
                      </a:solidFill>
                      <a:latin typeface="Lato Black" panose="020F0502020204030203" pitchFamily="34" charset="0"/>
                      <a:sym typeface="Calistoga"/>
                    </a:rPr>
                    <a:t>@lppmpuns</a:t>
                  </a:r>
                </a:p>
              </p:txBody>
            </p:sp>
          </p:grpSp>
          <p:grpSp>
            <p:nvGrpSpPr>
              <p:cNvPr id="15" name="Group 15">
                <a:extLst>
                  <a:ext uri="{FF2B5EF4-FFF2-40B4-BE49-F238E27FC236}">
                    <a16:creationId xmlns:a16="http://schemas.microsoft.com/office/drawing/2014/main" id="{10983FD2-DE67-FA6C-6E55-CCF7F825C6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1246" y="4802076"/>
                <a:ext cx="2801180" cy="423246"/>
                <a:chOff x="3748210" y="5851596"/>
                <a:chExt cx="2801180" cy="423246"/>
              </a:xfrm>
            </p:grpSpPr>
            <p:pic>
              <p:nvPicPr>
                <p:cNvPr id="16" name="Picture 16">
                  <a:extLst>
                    <a:ext uri="{FF2B5EF4-FFF2-40B4-BE49-F238E27FC236}">
                      <a16:creationId xmlns:a16="http://schemas.microsoft.com/office/drawing/2014/main" id="{E287F879-4CAA-70DD-71B2-698F32C7D1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67" t="4079" r="2963" b="2051"/>
                <a:stretch>
                  <a:fillRect/>
                </a:stretch>
              </p:blipFill>
              <p:spPr bwMode="auto">
                <a:xfrm>
                  <a:off x="3748210" y="5863254"/>
                  <a:ext cx="531495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" name="TextBox 17">
                  <a:extLst>
                    <a:ext uri="{FF2B5EF4-FFF2-40B4-BE49-F238E27FC236}">
                      <a16:creationId xmlns:a16="http://schemas.microsoft.com/office/drawing/2014/main" id="{752C6B3E-7EA3-3A40-9115-83C4D7BF9CE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99085" y="5851596"/>
                  <a:ext cx="2450305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000000"/>
                      </a:solidFill>
                      <a:latin typeface="Lato Black" panose="020F0502020204030203" pitchFamily="34" charset="0"/>
                      <a:sym typeface="Calistoga"/>
                    </a:rPr>
                    <a:t>lppmp.uns.ac.id</a:t>
                  </a:r>
                </a:p>
              </p:txBody>
            </p:sp>
          </p:grp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58D8E698-EC1F-BBE9-22B5-35031CE0AC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4170" y="5196404"/>
              <a:ext cx="5968017" cy="411589"/>
              <a:chOff x="4076858" y="5354936"/>
              <a:chExt cx="5968017" cy="411589"/>
            </a:xfrm>
          </p:grpSpPr>
          <p:grpSp>
            <p:nvGrpSpPr>
              <p:cNvPr id="7" name="Group 7">
                <a:extLst>
                  <a:ext uri="{FF2B5EF4-FFF2-40B4-BE49-F238E27FC236}">
                    <a16:creationId xmlns:a16="http://schemas.microsoft.com/office/drawing/2014/main" id="{4B42406C-30B6-75E8-1709-2FA1A62F7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76858" y="5354936"/>
                <a:ext cx="3569812" cy="411589"/>
                <a:chOff x="5105558" y="5378882"/>
                <a:chExt cx="3569812" cy="411589"/>
              </a:xfrm>
            </p:grpSpPr>
            <p:pic>
              <p:nvPicPr>
                <p:cNvPr id="11" name="Picture 11">
                  <a:extLst>
                    <a:ext uri="{FF2B5EF4-FFF2-40B4-BE49-F238E27FC236}">
                      <a16:creationId xmlns:a16="http://schemas.microsoft.com/office/drawing/2014/main" id="{819C55A1-B3DA-DC62-32EC-47679B4E66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5558" y="5378883"/>
                  <a:ext cx="416581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" name="TextBox 12">
                  <a:extLst>
                    <a:ext uri="{FF2B5EF4-FFF2-40B4-BE49-F238E27FC236}">
                      <a16:creationId xmlns:a16="http://schemas.microsoft.com/office/drawing/2014/main" id="{68CB8F22-B610-A2B0-C7E8-19B35F840D1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19585" y="5378882"/>
                  <a:ext cx="3355785" cy="399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000000"/>
                      </a:solidFill>
                      <a:latin typeface="Lato Black" panose="020F0502020204030203" pitchFamily="34" charset="0"/>
                      <a:sym typeface="Calistoga"/>
                    </a:rPr>
                    <a:t>lppmp@mail.uns.ac.id</a:t>
                  </a:r>
                </a:p>
              </p:txBody>
            </p:sp>
          </p:grpSp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B77426D-8ABF-C7BB-48E1-166DAED28C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565193" y="5354937"/>
                <a:ext cx="2479682" cy="411588"/>
                <a:chOff x="7738739" y="5354937"/>
                <a:chExt cx="2479682" cy="411588"/>
              </a:xfrm>
            </p:grpSpPr>
            <p:pic>
              <p:nvPicPr>
                <p:cNvPr id="9" name="Picture 9">
                  <a:extLst>
                    <a:ext uri="{FF2B5EF4-FFF2-40B4-BE49-F238E27FC236}">
                      <a16:creationId xmlns:a16="http://schemas.microsoft.com/office/drawing/2014/main" id="{BC30BCCB-4D27-82D9-57AC-F010A34FA1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38739" y="5354937"/>
                  <a:ext cx="416582" cy="4115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" name="TextBox 10">
                  <a:extLst>
                    <a:ext uri="{FF2B5EF4-FFF2-40B4-BE49-F238E27FC236}">
                      <a16:creationId xmlns:a16="http://schemas.microsoft.com/office/drawing/2014/main" id="{EE90329E-EA36-DC3F-4C01-8AA9CFE4EC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031327" y="5360921"/>
                  <a:ext cx="2187094" cy="399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00" tIns="121900" rIns="121900" bIns="121900" anchor="ctr"/>
                <a:lstStyle>
                  <a:lvl1pPr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ptos" panose="020B0004020202020204" pitchFamily="34" charset="0"/>
                    </a:defRPr>
                  </a:lvl9pPr>
                </a:lstStyle>
                <a:p>
                  <a:pPr algn="ctr" defTabSz="914400" eaLnBrk="1" hangingPunct="1">
                    <a:buClr>
                      <a:srgbClr val="000000"/>
                    </a:buClr>
                    <a:buSzPts val="7000"/>
                    <a:buFont typeface="Aldrich"/>
                    <a:buNone/>
                  </a:pPr>
                  <a:r>
                    <a:rPr lang="en-ID" altLang="en-US" sz="2400">
                      <a:solidFill>
                        <a:srgbClr val="000000"/>
                      </a:solidFill>
                      <a:latin typeface="Lato Black" panose="020F0502020204030203" pitchFamily="34" charset="0"/>
                      <a:sym typeface="Calistoga"/>
                    </a:rPr>
                    <a:t>0271-663485</a:t>
                  </a:r>
                </a:p>
              </p:txBody>
            </p:sp>
          </p:grpSp>
        </p:grpSp>
      </p:grpSp>
      <p:sp>
        <p:nvSpPr>
          <p:cNvPr id="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3494923" y="5044766"/>
            <a:ext cx="7640554" cy="914400"/>
          </a:xfrm>
        </p:spPr>
        <p:txBody>
          <a:bodyPr>
            <a:noAutofit/>
          </a:bodyPr>
          <a:lstStyle>
            <a:lvl1pPr marL="0" indent="0" algn="ctr">
              <a:buNone/>
              <a:defRPr sz="6600">
                <a:solidFill>
                  <a:schemeClr val="bg1"/>
                </a:solidFill>
                <a:latin typeface="Lato Black" panose="020F0A02020204030203" pitchFamily="34" charset="0"/>
              </a:defRPr>
            </a:lvl1pPr>
            <a:lvl2pPr>
              <a:defRPr sz="6600"/>
            </a:lvl2pPr>
            <a:lvl3pPr>
              <a:defRPr sz="6600"/>
            </a:lvl3pPr>
            <a:lvl4pPr>
              <a:defRPr sz="6600"/>
            </a:lvl4pPr>
            <a:lvl5pPr>
              <a:defRPr sz="6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5626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7E25C49-5509-87F5-3AE9-DF6567F2B1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06475" y="438150"/>
            <a:ext cx="126174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D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5460F-49F6-0708-88AE-921BC65EE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</p:sldLayoutIdLst>
  <p:txStyles>
    <p:titleStyle>
      <a:lvl1pPr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Lato Heavy" panose="020F0502020204030203" pitchFamily="34" charset="0"/>
          <a:ea typeface="Lato Heavy" panose="020F0502020204030203" pitchFamily="34" charset="0"/>
          <a:cs typeface="Lato Heavy" panose="020F0502020204030203" pitchFamily="34" charset="0"/>
        </a:defRPr>
      </a:lvl1pPr>
      <a:lvl2pPr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ato Heavy" charset="0"/>
          <a:cs typeface="Lato Heavy" charset="0"/>
        </a:defRPr>
      </a:lvl2pPr>
      <a:lvl3pPr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ato Heavy" charset="0"/>
          <a:cs typeface="Lato Heavy" charset="0"/>
        </a:defRPr>
      </a:lvl3pPr>
      <a:lvl4pPr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ato Heavy" charset="0"/>
          <a:cs typeface="Lato Heavy" charset="0"/>
        </a:defRPr>
      </a:lvl4pPr>
      <a:lvl5pPr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ato Heavy" charset="0"/>
          <a:cs typeface="Lato Heavy" charset="0"/>
        </a:defRPr>
      </a:lvl5pPr>
      <a:lvl6pPr marL="457200"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ato Heavy" charset="0"/>
          <a:cs typeface="Lato Heavy" charset="0"/>
        </a:defRPr>
      </a:lvl6pPr>
      <a:lvl7pPr marL="914400"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ato Heavy" charset="0"/>
          <a:cs typeface="Lato Heavy" charset="0"/>
        </a:defRPr>
      </a:lvl7pPr>
      <a:lvl8pPr marL="1371600"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ato Heavy" charset="0"/>
          <a:cs typeface="Lato Heavy" charset="0"/>
        </a:defRPr>
      </a:lvl8pPr>
      <a:lvl9pPr marL="1828800" algn="l" defTabSz="10969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ato Heavy" charset="0"/>
          <a:cs typeface="Lato Heavy" charset="0"/>
        </a:defRPr>
      </a:lvl9pPr>
    </p:titleStyle>
    <p:bodyStyle>
      <a:lvl1pPr marL="273050" indent="-273050" algn="l" defTabSz="1096963" rtl="0" eaLnBrk="1" fontAlgn="base" hangingPunct="1">
        <a:lnSpc>
          <a:spcPct val="90000"/>
        </a:lnSpc>
        <a:spcBef>
          <a:spcPts val="12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822325" indent="-273050" algn="l" defTabSz="1096963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371600" indent="-273050" algn="l" defTabSz="1096963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919288" indent="-273050" algn="l" defTabSz="1096963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468563" indent="-273050" algn="l" defTabSz="1096963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hyperlink" Target="https://docs.google.com/spreadsheets/d/1GNbqu8ku61bt7gJ_qHvcrG56fFq-0ZaHMysWB9ICUpk/edit?gid=0#gid=0" TargetMode="External"/><Relationship Id="rId4" Type="http://schemas.openxmlformats.org/officeDocument/2006/relationships/hyperlink" Target="https://drive.google.com/drive/search?q=s2%20kimia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nKW2z54VFyFpg0GxI7pck-JI5-tOUD5M/view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ierra.kemdiktisaintek.go.id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B3D06-75E9-12AB-2483-43DF6A5451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0888" y="1724025"/>
            <a:ext cx="9643414" cy="2279650"/>
          </a:xfrm>
        </p:spPr>
        <p:txBody>
          <a:bodyPr rtlCol="0"/>
          <a:lstStyle/>
          <a:p>
            <a:pPr defTabSz="1097280" fontAlgn="auto">
              <a:spcAft>
                <a:spcPts val="0"/>
              </a:spcAft>
              <a:defRPr/>
            </a:pPr>
            <a:r>
              <a:rPr lang="en-GB" dirty="0" err="1"/>
              <a:t>Pemenuhan</a:t>
            </a:r>
            <a:br>
              <a:rPr lang="en-GB" dirty="0"/>
            </a:br>
            <a:r>
              <a:rPr lang="en-GB" dirty="0" err="1"/>
              <a:t>Capaian</a:t>
            </a:r>
            <a:r>
              <a:rPr lang="en-GB" dirty="0"/>
              <a:t> </a:t>
            </a:r>
            <a:r>
              <a:rPr lang="en-GB" dirty="0" err="1"/>
              <a:t>Pembelajaran</a:t>
            </a:r>
            <a:r>
              <a:rPr lang="en-GB" dirty="0"/>
              <a:t> </a:t>
            </a:r>
            <a:r>
              <a:rPr lang="en-GB" dirty="0" err="1"/>
              <a:t>Lulusan</a:t>
            </a:r>
            <a:endParaRPr lang="en-ID" dirty="0"/>
          </a:p>
        </p:txBody>
      </p:sp>
      <p:sp>
        <p:nvSpPr>
          <p:cNvPr id="18435" name="Subtitle 2">
            <a:extLst>
              <a:ext uri="{FF2B5EF4-FFF2-40B4-BE49-F238E27FC236}">
                <a16:creationId xmlns:a16="http://schemas.microsoft.com/office/drawing/2014/main" id="{87ECCAE1-45E5-F410-06FA-E2BF533B9B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50888" y="4225925"/>
            <a:ext cx="9194800" cy="13843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z="4000" b="1"/>
              <a:t>Babak 2.1. </a:t>
            </a:r>
          </a:p>
          <a:p>
            <a:r>
              <a:rPr lang="en-GB" altLang="en-US" sz="4000" b="1"/>
              <a:t>Hakikat Kurikulum</a:t>
            </a:r>
            <a:endParaRPr lang="en-ID" altLang="en-US" sz="40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9BD56-7671-B109-FACE-9F5E06E00D13}"/>
              </a:ext>
            </a:extLst>
          </p:cNvPr>
          <p:cNvSpPr/>
          <p:nvPr/>
        </p:nvSpPr>
        <p:spPr>
          <a:xfrm>
            <a:off x="2015833" y="2729805"/>
            <a:ext cx="1059873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PERATURAN AKADEMIK UNS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4CF2D1-3FD3-C668-17AA-8A5565BAFDBD}"/>
              </a:ext>
            </a:extLst>
          </p:cNvPr>
          <p:cNvSpPr/>
          <p:nvPr/>
        </p:nvSpPr>
        <p:spPr>
          <a:xfrm>
            <a:off x="1647086" y="3653135"/>
            <a:ext cx="1133624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uns.id/</a:t>
            </a:r>
            <a:r>
              <a:rPr lang="en-US" sz="6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ditmik_dokumenhukum</a:t>
            </a:r>
            <a:endParaRPr lang="en-US" sz="6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0517CC-FFCC-C63B-4F75-C7E2E1F61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07" y="1283922"/>
            <a:ext cx="13531093" cy="594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3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2268A-A1BA-DC6E-D125-9AACBE001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CCC7A6-C74D-7A57-59F4-0E0D49E95DAC}"/>
              </a:ext>
            </a:extLst>
          </p:cNvPr>
          <p:cNvSpPr/>
          <p:nvPr/>
        </p:nvSpPr>
        <p:spPr>
          <a:xfrm>
            <a:off x="5508458" y="2729805"/>
            <a:ext cx="361349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OBE UNS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F2C57B-8438-296A-2C3D-0C0F4C66318B}"/>
              </a:ext>
            </a:extLst>
          </p:cNvPr>
          <p:cNvSpPr/>
          <p:nvPr/>
        </p:nvSpPr>
        <p:spPr>
          <a:xfrm>
            <a:off x="870860" y="3653135"/>
            <a:ext cx="128887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Peraturan</a:t>
            </a:r>
            <a:r>
              <a:rPr lang="en-US" sz="6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6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Rektor</a:t>
            </a:r>
            <a:r>
              <a:rPr lang="en-US" sz="6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UNS No.23 / 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479A07-7003-0E32-1F36-6A1F2CF3BB2C}"/>
              </a:ext>
            </a:extLst>
          </p:cNvPr>
          <p:cNvSpPr txBox="1"/>
          <p:nvPr/>
        </p:nvSpPr>
        <p:spPr>
          <a:xfrm>
            <a:off x="870819" y="4677153"/>
            <a:ext cx="12888720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i-FI" sz="2800" dirty="0"/>
              <a:t>Pedoman Pelaksanaan Penyusun, Pengembangan, dan Evaluasi Kurikulum</a:t>
            </a:r>
          </a:p>
          <a:p>
            <a:pPr algn="ctr"/>
            <a:endParaRPr lang="fi-FI" sz="2800" dirty="0"/>
          </a:p>
          <a:p>
            <a:pPr algn="ctr"/>
            <a:r>
              <a:rPr lang="fi-FI" sz="2800" dirty="0"/>
              <a:t>Pasal 2 (1) – </a:t>
            </a:r>
            <a:r>
              <a:rPr lang="en-ID" sz="2800" dirty="0"/>
              <a:t>UPPS </a:t>
            </a:r>
            <a:r>
              <a:rPr lang="en-ID" sz="2800" dirty="0" err="1"/>
              <a:t>wajib</a:t>
            </a:r>
            <a:r>
              <a:rPr lang="en-ID" sz="2800" dirty="0"/>
              <a:t> </a:t>
            </a:r>
            <a:r>
              <a:rPr lang="en-ID" sz="2800" dirty="0" err="1"/>
              <a:t>menyusun</a:t>
            </a:r>
            <a:r>
              <a:rPr lang="en-ID" sz="2800" dirty="0"/>
              <a:t> dan </a:t>
            </a:r>
            <a:r>
              <a:rPr lang="en-ID" sz="2800" dirty="0" err="1"/>
              <a:t>mengembangkan</a:t>
            </a:r>
            <a:r>
              <a:rPr lang="en-ID" sz="2800" dirty="0"/>
              <a:t> Pendidikan</a:t>
            </a:r>
          </a:p>
          <a:p>
            <a:pPr algn="ctr"/>
            <a:r>
              <a:rPr lang="en-ID" sz="2800" dirty="0" err="1"/>
              <a:t>berbasis</a:t>
            </a:r>
            <a:r>
              <a:rPr lang="en-ID" sz="2800" dirty="0"/>
              <a:t> </a:t>
            </a:r>
            <a:r>
              <a:rPr lang="en-ID" sz="2800" dirty="0" err="1"/>
              <a:t>Luaran</a:t>
            </a:r>
            <a:r>
              <a:rPr lang="en-ID" sz="2800" dirty="0"/>
              <a:t>/</a:t>
            </a:r>
            <a:r>
              <a:rPr lang="en-ID" sz="2800" dirty="0" err="1"/>
              <a:t>Capaian</a:t>
            </a:r>
            <a:r>
              <a:rPr lang="en-ID" sz="2800" dirty="0"/>
              <a:t> </a:t>
            </a:r>
            <a:r>
              <a:rPr lang="en-ID" sz="2800" dirty="0" err="1"/>
              <a:t>Pembelajaran</a:t>
            </a:r>
            <a:r>
              <a:rPr lang="en-ID" sz="2800" dirty="0"/>
              <a:t> (Outcome Based Education/OBE).</a:t>
            </a:r>
          </a:p>
          <a:p>
            <a:pPr algn="ctr"/>
            <a:endParaRPr lang="en-ID" sz="2800" dirty="0"/>
          </a:p>
          <a:p>
            <a:pPr algn="ctr"/>
            <a:r>
              <a:rPr lang="en-ID" sz="2800" dirty="0"/>
              <a:t>Pasal 2(2) OBE </a:t>
            </a:r>
            <a:r>
              <a:rPr lang="en-ID" sz="2800" dirty="0">
                <a:sym typeface="Wingdings" panose="05000000000000000000" pitchFamily="2" charset="2"/>
              </a:rPr>
              <a:t> OBC, OBLT dan OBAE</a:t>
            </a:r>
            <a:r>
              <a:rPr lang="en-ID" sz="2800" dirty="0">
                <a:solidFill>
                  <a:srgbClr val="FF0000"/>
                </a:solidFill>
                <a:sym typeface="Wingdings" panose="05000000000000000000" pitchFamily="2" charset="2"/>
              </a:rPr>
              <a:t>I</a:t>
            </a:r>
            <a:endParaRPr lang="en-ID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21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62F931-7453-9A0A-45CC-916D47FE8FAB}"/>
              </a:ext>
            </a:extLst>
          </p:cNvPr>
          <p:cNvSpPr/>
          <p:nvPr/>
        </p:nvSpPr>
        <p:spPr>
          <a:xfrm>
            <a:off x="1574555" y="1987683"/>
            <a:ext cx="2496325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OBC</a:t>
            </a:r>
          </a:p>
          <a:p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OBLT</a:t>
            </a:r>
          </a:p>
          <a:p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OBAE</a:t>
            </a:r>
            <a:r>
              <a:rPr 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50191B-FE8F-9E12-C668-8F6B4D1F3066}"/>
              </a:ext>
            </a:extLst>
          </p:cNvPr>
          <p:cNvSpPr/>
          <p:nvPr/>
        </p:nvSpPr>
        <p:spPr>
          <a:xfrm>
            <a:off x="4350886" y="2093699"/>
            <a:ext cx="9944517" cy="29546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Curriculum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Teaching &amp; Learning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Assesmen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Evaluation &amp;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Improvment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09E459-6322-402C-D977-EBB292FBC376}"/>
              </a:ext>
            </a:extLst>
          </p:cNvPr>
          <p:cNvCxnSpPr/>
          <p:nvPr/>
        </p:nvCxnSpPr>
        <p:spPr>
          <a:xfrm>
            <a:off x="4163644" y="1815547"/>
            <a:ext cx="0" cy="33512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118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C6DF6-5493-BF32-0C9E-F74610FC3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CA51C-CBB3-4304-6E46-08F4B34B3747}"/>
              </a:ext>
            </a:extLst>
          </p:cNvPr>
          <p:cNvSpPr/>
          <p:nvPr/>
        </p:nvSpPr>
        <p:spPr>
          <a:xfrm>
            <a:off x="1574555" y="1987683"/>
            <a:ext cx="2496325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OBC</a:t>
            </a:r>
          </a:p>
          <a:p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OBLT</a:t>
            </a:r>
          </a:p>
          <a:p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OBAE</a:t>
            </a:r>
            <a:r>
              <a:rPr lang="en-US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2A31BA-176C-6DEC-3F09-4C780B85AC24}"/>
              </a:ext>
            </a:extLst>
          </p:cNvPr>
          <p:cNvSpPr/>
          <p:nvPr/>
        </p:nvSpPr>
        <p:spPr>
          <a:xfrm>
            <a:off x="4350886" y="2093699"/>
            <a:ext cx="8930650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CPL, CPMK, Sub-CPMK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Materi dan Metode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Pembelajaran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PHB,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Evaluasi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RTL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31A443-5260-7CEE-3CDF-D07CF4533276}"/>
              </a:ext>
            </a:extLst>
          </p:cNvPr>
          <p:cNvCxnSpPr/>
          <p:nvPr/>
        </p:nvCxnSpPr>
        <p:spPr>
          <a:xfrm>
            <a:off x="4163644" y="1815547"/>
            <a:ext cx="0" cy="33512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379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ACFCE-688C-63D5-F09D-F528A99E5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74ACA8-722F-C8D2-C896-FB1FBF09CE5B}"/>
              </a:ext>
            </a:extLst>
          </p:cNvPr>
          <p:cNvSpPr/>
          <p:nvPr/>
        </p:nvSpPr>
        <p:spPr>
          <a:xfrm>
            <a:off x="2735483" y="3222247"/>
            <a:ext cx="915943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OBC – OBLT – OBAE</a:t>
            </a:r>
            <a:r>
              <a:rPr lang="en-US" sz="8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F84A92-8706-39BF-A6E0-1A1D5838710A}"/>
              </a:ext>
            </a:extLst>
          </p:cNvPr>
          <p:cNvSpPr/>
          <p:nvPr/>
        </p:nvSpPr>
        <p:spPr>
          <a:xfrm>
            <a:off x="6251447" y="1898808"/>
            <a:ext cx="212750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OBE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2FB3F7-454B-0706-10DA-08965252F888}"/>
              </a:ext>
            </a:extLst>
          </p:cNvPr>
          <p:cNvSpPr/>
          <p:nvPr/>
        </p:nvSpPr>
        <p:spPr>
          <a:xfrm>
            <a:off x="815277" y="4545686"/>
            <a:ext cx="129998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CONSTRUCTIVE ALIGNMENT</a:t>
            </a:r>
          </a:p>
        </p:txBody>
      </p:sp>
    </p:spTree>
    <p:extLst>
      <p:ext uri="{BB962C8B-B14F-4D97-AF65-F5344CB8AC3E}">
        <p14:creationId xmlns:p14="http://schemas.microsoft.com/office/powerpoint/2010/main" val="3528930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5CA81A-D216-A929-A8DB-FDECBAB7A554}"/>
              </a:ext>
            </a:extLst>
          </p:cNvPr>
          <p:cNvSpPr txBox="1"/>
          <p:nvPr/>
        </p:nvSpPr>
        <p:spPr>
          <a:xfrm>
            <a:off x="198781" y="4114800"/>
            <a:ext cx="14232835" cy="20621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ID" sz="3200" dirty="0" err="1"/>
              <a:t>pendekatan</a:t>
            </a:r>
            <a:r>
              <a:rPr lang="en-ID" sz="3200" dirty="0"/>
              <a:t> </a:t>
            </a:r>
            <a:r>
              <a:rPr lang="en-ID" sz="3200" dirty="0" err="1"/>
              <a:t>desain</a:t>
            </a:r>
            <a:r>
              <a:rPr lang="en-ID" sz="3200" dirty="0"/>
              <a:t> </a:t>
            </a:r>
            <a:r>
              <a:rPr lang="en-ID" sz="3200" dirty="0" err="1"/>
              <a:t>kurikulum</a:t>
            </a:r>
            <a:r>
              <a:rPr lang="en-ID" sz="3200" dirty="0"/>
              <a:t> dan </a:t>
            </a:r>
            <a:r>
              <a:rPr lang="en-ID" sz="3200" dirty="0" err="1"/>
              <a:t>pembelajaran</a:t>
            </a:r>
            <a:r>
              <a:rPr lang="en-ID" sz="3200" dirty="0"/>
              <a:t> yang </a:t>
            </a:r>
            <a:r>
              <a:rPr lang="en-ID" sz="3200" dirty="0" err="1"/>
              <a:t>memastikan</a:t>
            </a:r>
            <a:r>
              <a:rPr lang="en-ID" sz="3200" dirty="0"/>
              <a:t> </a:t>
            </a:r>
            <a:r>
              <a:rPr lang="en-ID" sz="3200" dirty="0" err="1"/>
              <a:t>keselarasan</a:t>
            </a:r>
            <a:r>
              <a:rPr lang="en-ID" sz="3200" dirty="0"/>
              <a:t> </a:t>
            </a:r>
            <a:r>
              <a:rPr lang="en-ID" sz="3200" dirty="0" err="1"/>
              <a:t>penuh</a:t>
            </a:r>
            <a:r>
              <a:rPr lang="en-ID" sz="3200" dirty="0"/>
              <a:t> </a:t>
            </a:r>
            <a:r>
              <a:rPr lang="en-ID" sz="3200" dirty="0" err="1"/>
              <a:t>antara</a:t>
            </a:r>
            <a:r>
              <a:rPr lang="en-ID" sz="3200" dirty="0"/>
              <a:t> </a:t>
            </a:r>
            <a:r>
              <a:rPr lang="en-ID" sz="3200" dirty="0" err="1"/>
              <a:t>tiga</a:t>
            </a:r>
            <a:r>
              <a:rPr lang="en-ID" sz="3200" dirty="0"/>
              <a:t> </a:t>
            </a:r>
            <a:r>
              <a:rPr lang="en-ID" sz="3200" dirty="0" err="1"/>
              <a:t>elemen</a:t>
            </a:r>
            <a:r>
              <a:rPr lang="en-ID" sz="3200" dirty="0"/>
              <a:t> </a:t>
            </a:r>
            <a:r>
              <a:rPr lang="en-ID" sz="3200" dirty="0" err="1"/>
              <a:t>utama</a:t>
            </a:r>
            <a:r>
              <a:rPr lang="en-ID" sz="3200" dirty="0"/>
              <a:t>: </a:t>
            </a:r>
            <a:r>
              <a:rPr lang="en-ID" sz="3200" b="0" u="none" strike="noStrike" dirty="0" err="1">
                <a:effectLst/>
                <a:latin typeface="Google Sans"/>
              </a:rPr>
              <a:t>tujuan</a:t>
            </a:r>
            <a:r>
              <a:rPr lang="en-ID" sz="3200" b="0" u="none" strike="noStrike" dirty="0">
                <a:effectLst/>
                <a:latin typeface="Google Sans"/>
              </a:rPr>
              <a:t> </a:t>
            </a:r>
            <a:r>
              <a:rPr lang="en-ID" sz="3200" b="0" u="none" strike="noStrike" dirty="0" err="1">
                <a:effectLst/>
                <a:latin typeface="Google Sans"/>
              </a:rPr>
              <a:t>atau</a:t>
            </a:r>
            <a:r>
              <a:rPr lang="en-ID" sz="3200" b="0" u="none" strike="noStrike" dirty="0">
                <a:effectLst/>
                <a:latin typeface="Google Sans"/>
              </a:rPr>
              <a:t> </a:t>
            </a:r>
            <a:r>
              <a:rPr lang="en-ID" sz="3200" b="0" u="none" strike="noStrike" dirty="0" err="1">
                <a:effectLst/>
                <a:latin typeface="Google Sans"/>
              </a:rPr>
              <a:t>capaian</a:t>
            </a:r>
            <a:r>
              <a:rPr lang="en-ID" sz="3200" b="0" u="none" strike="noStrike" dirty="0">
                <a:effectLst/>
                <a:latin typeface="Google Sans"/>
              </a:rPr>
              <a:t> </a:t>
            </a:r>
            <a:r>
              <a:rPr lang="en-ID" sz="3200" b="0" u="none" strike="noStrike" dirty="0" err="1">
                <a:effectLst/>
                <a:latin typeface="Google Sans"/>
              </a:rPr>
              <a:t>pembelajaran</a:t>
            </a:r>
            <a:r>
              <a:rPr lang="en-ID" sz="3200" dirty="0"/>
              <a:t> (</a:t>
            </a:r>
            <a:r>
              <a:rPr lang="en-ID" sz="3200" b="0" i="1" u="none" strike="noStrike" dirty="0">
                <a:effectLst/>
                <a:latin typeface="Google Sans"/>
              </a:rPr>
              <a:t>intended learning outcomes</a:t>
            </a:r>
            <a:r>
              <a:rPr lang="en-ID" sz="3200" dirty="0"/>
              <a:t>), </a:t>
            </a:r>
            <a:r>
              <a:rPr lang="en-ID" sz="3200" b="0" u="none" strike="noStrike" dirty="0" err="1">
                <a:effectLst/>
                <a:latin typeface="Google Sans"/>
              </a:rPr>
              <a:t>aktivitas</a:t>
            </a:r>
            <a:r>
              <a:rPr lang="en-ID" sz="3200" b="0" u="none" strike="noStrike" dirty="0">
                <a:effectLst/>
                <a:latin typeface="Google Sans"/>
              </a:rPr>
              <a:t> </a:t>
            </a:r>
            <a:r>
              <a:rPr lang="en-ID" sz="3200" b="0" u="none" strike="noStrike" dirty="0" err="1">
                <a:effectLst/>
                <a:latin typeface="Google Sans"/>
              </a:rPr>
              <a:t>pembelajaran</a:t>
            </a:r>
            <a:r>
              <a:rPr lang="en-ID" sz="3200" dirty="0"/>
              <a:t> (</a:t>
            </a:r>
            <a:r>
              <a:rPr lang="en-ID" sz="3200" b="0" i="1" u="none" strike="noStrike" dirty="0">
                <a:effectLst/>
                <a:latin typeface="Google Sans"/>
              </a:rPr>
              <a:t>teaching and learning activities</a:t>
            </a:r>
            <a:r>
              <a:rPr lang="en-ID" sz="3200" dirty="0"/>
              <a:t>), dan </a:t>
            </a:r>
            <a:r>
              <a:rPr lang="en-ID" sz="3200" b="0" u="none" strike="noStrike" dirty="0" err="1">
                <a:effectLst/>
                <a:latin typeface="Google Sans"/>
              </a:rPr>
              <a:t>metode</a:t>
            </a:r>
            <a:r>
              <a:rPr lang="en-ID" sz="3200" b="0" u="none" strike="noStrike" dirty="0">
                <a:effectLst/>
                <a:latin typeface="Google Sans"/>
              </a:rPr>
              <a:t> </a:t>
            </a:r>
            <a:r>
              <a:rPr lang="en-ID" sz="3200" b="0" u="none" strike="noStrike" dirty="0" err="1">
                <a:effectLst/>
                <a:latin typeface="Google Sans"/>
              </a:rPr>
              <a:t>penilaian</a:t>
            </a:r>
            <a:r>
              <a:rPr lang="en-ID" sz="3200" dirty="0"/>
              <a:t> (</a:t>
            </a:r>
            <a:r>
              <a:rPr lang="en-ID" sz="3200" b="0" i="1" u="none" strike="noStrike" dirty="0">
                <a:effectLst/>
                <a:latin typeface="Google Sans"/>
              </a:rPr>
              <a:t>assessment tasks</a:t>
            </a:r>
            <a:r>
              <a:rPr lang="en-ID" sz="3200" dirty="0"/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A2B773-D142-0A53-802C-1A4AF557B695}"/>
              </a:ext>
            </a:extLst>
          </p:cNvPr>
          <p:cNvSpPr/>
          <p:nvPr/>
        </p:nvSpPr>
        <p:spPr>
          <a:xfrm>
            <a:off x="815279" y="2791361"/>
            <a:ext cx="129998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CONSTRUCTIVE ALIGNMENT</a:t>
            </a:r>
          </a:p>
        </p:txBody>
      </p:sp>
    </p:spTree>
    <p:extLst>
      <p:ext uri="{BB962C8B-B14F-4D97-AF65-F5344CB8AC3E}">
        <p14:creationId xmlns:p14="http://schemas.microsoft.com/office/powerpoint/2010/main" val="764837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B3DB40-0987-8AB3-B9F1-028F2F19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765" y="1661929"/>
            <a:ext cx="7646504" cy="49057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E71F2D4-344A-01A8-85FD-4DAB4DFE54F5}"/>
              </a:ext>
            </a:extLst>
          </p:cNvPr>
          <p:cNvSpPr/>
          <p:nvPr/>
        </p:nvSpPr>
        <p:spPr>
          <a:xfrm>
            <a:off x="7344046" y="2822138"/>
            <a:ext cx="728635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Pertanyaanya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UPPS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sudah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melakukan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atau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belum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77501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3C8C5-E88D-99F8-06C4-B3CA4A17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30AAA3-D363-7508-6A5A-572997A7AD49}"/>
              </a:ext>
            </a:extLst>
          </p:cNvPr>
          <p:cNvSpPr/>
          <p:nvPr/>
        </p:nvSpPr>
        <p:spPr>
          <a:xfrm>
            <a:off x="5508458" y="2729805"/>
            <a:ext cx="361349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OBE UNS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77CD5C-7E4A-F5EC-E00B-A0FEEC7939FE}"/>
              </a:ext>
            </a:extLst>
          </p:cNvPr>
          <p:cNvSpPr/>
          <p:nvPr/>
        </p:nvSpPr>
        <p:spPr>
          <a:xfrm>
            <a:off x="870860" y="3653135"/>
            <a:ext cx="128887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Peraturan</a:t>
            </a:r>
            <a:r>
              <a:rPr lang="en-US" sz="6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6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Rektor</a:t>
            </a:r>
            <a:r>
              <a:rPr lang="en-US" sz="6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UNS No.23 / 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27DEC1-888B-FFD1-37BD-05BFFE504149}"/>
              </a:ext>
            </a:extLst>
          </p:cNvPr>
          <p:cNvSpPr txBox="1"/>
          <p:nvPr/>
        </p:nvSpPr>
        <p:spPr>
          <a:xfrm>
            <a:off x="870819" y="4677153"/>
            <a:ext cx="12888720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i-FI" sz="2800" dirty="0"/>
              <a:t>Pedoman Pelaksanaan Penyusun, Pengembangan, dan Evaluasi Kurikulum</a:t>
            </a:r>
          </a:p>
          <a:p>
            <a:pPr algn="ctr"/>
            <a:endParaRPr lang="fi-FI" sz="2800" dirty="0"/>
          </a:p>
          <a:p>
            <a:pPr algn="ctr"/>
            <a:r>
              <a:rPr lang="fi-FI" sz="2800" dirty="0"/>
              <a:t>Pasal 2 (1) – </a:t>
            </a:r>
            <a:r>
              <a:rPr lang="en-ID" sz="2800" dirty="0"/>
              <a:t>UPPS </a:t>
            </a:r>
            <a:r>
              <a:rPr lang="en-ID" sz="2800" dirty="0" err="1"/>
              <a:t>wajib</a:t>
            </a:r>
            <a:r>
              <a:rPr lang="en-ID" sz="2800" dirty="0"/>
              <a:t> </a:t>
            </a:r>
            <a:r>
              <a:rPr lang="en-ID" sz="2800" dirty="0" err="1"/>
              <a:t>menyusun</a:t>
            </a:r>
            <a:r>
              <a:rPr lang="en-ID" sz="2800" dirty="0"/>
              <a:t> dan </a:t>
            </a:r>
            <a:r>
              <a:rPr lang="en-ID" sz="2800" dirty="0" err="1"/>
              <a:t>mengembangkan</a:t>
            </a:r>
            <a:r>
              <a:rPr lang="en-ID" sz="2800" dirty="0"/>
              <a:t> Pendidikan</a:t>
            </a:r>
          </a:p>
          <a:p>
            <a:pPr algn="ctr"/>
            <a:r>
              <a:rPr lang="en-ID" sz="2800" dirty="0" err="1"/>
              <a:t>berbasis</a:t>
            </a:r>
            <a:r>
              <a:rPr lang="en-ID" sz="2800" dirty="0"/>
              <a:t> </a:t>
            </a:r>
            <a:r>
              <a:rPr lang="en-ID" sz="2800" dirty="0" err="1"/>
              <a:t>Luaran</a:t>
            </a:r>
            <a:r>
              <a:rPr lang="en-ID" sz="2800" dirty="0"/>
              <a:t>/</a:t>
            </a:r>
            <a:r>
              <a:rPr lang="en-ID" sz="2800" dirty="0" err="1"/>
              <a:t>Capaian</a:t>
            </a:r>
            <a:r>
              <a:rPr lang="en-ID" sz="2800" dirty="0"/>
              <a:t> </a:t>
            </a:r>
            <a:r>
              <a:rPr lang="en-ID" sz="2800" dirty="0" err="1"/>
              <a:t>Pembelajaran</a:t>
            </a:r>
            <a:r>
              <a:rPr lang="en-ID" sz="2800" dirty="0"/>
              <a:t> (Outcome Based Education/OBE).</a:t>
            </a:r>
          </a:p>
          <a:p>
            <a:pPr algn="ctr"/>
            <a:endParaRPr lang="en-ID" sz="2800" dirty="0"/>
          </a:p>
          <a:p>
            <a:pPr algn="ctr"/>
            <a:r>
              <a:rPr lang="en-ID" sz="2800" dirty="0"/>
              <a:t>Pasal 2(2) OBE </a:t>
            </a:r>
            <a:r>
              <a:rPr lang="en-ID" sz="2800" dirty="0">
                <a:sym typeface="Wingdings" panose="05000000000000000000" pitchFamily="2" charset="2"/>
              </a:rPr>
              <a:t> OBC, OBLT dan OBAE</a:t>
            </a:r>
            <a:r>
              <a:rPr lang="en-ID" sz="2800" dirty="0">
                <a:solidFill>
                  <a:srgbClr val="FF0000"/>
                </a:solidFill>
                <a:sym typeface="Wingdings" panose="05000000000000000000" pitchFamily="2" charset="2"/>
              </a:rPr>
              <a:t>I</a:t>
            </a:r>
            <a:endParaRPr lang="en-ID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072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66D759-B480-E906-1BDD-2EB5547141C8}"/>
              </a:ext>
            </a:extLst>
          </p:cNvPr>
          <p:cNvSpPr/>
          <p:nvPr/>
        </p:nvSpPr>
        <p:spPr>
          <a:xfrm>
            <a:off x="538039" y="3653135"/>
            <a:ext cx="48344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Kurikulum</a:t>
            </a:r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2024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0A88DE-4AB5-023F-6411-62DE8D187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51443" y="3028121"/>
            <a:ext cx="8654659" cy="2173357"/>
          </a:xfrm>
        </p:spPr>
        <p:txBody>
          <a:bodyPr/>
          <a:lstStyle/>
          <a:p>
            <a:r>
              <a:rPr lang="en-GB" dirty="0" err="1"/>
              <a:t>Pencabutan</a:t>
            </a:r>
            <a:r>
              <a:rPr lang="en-GB" dirty="0"/>
              <a:t> </a:t>
            </a:r>
            <a:r>
              <a:rPr lang="en-GB" dirty="0" err="1"/>
              <a:t>Permendikbud</a:t>
            </a:r>
            <a:r>
              <a:rPr lang="en-GB" dirty="0"/>
              <a:t> No. 3/2020</a:t>
            </a:r>
          </a:p>
          <a:p>
            <a:r>
              <a:rPr lang="en-GB" dirty="0" err="1"/>
              <a:t>Terbitnya</a:t>
            </a:r>
            <a:r>
              <a:rPr lang="en-GB" dirty="0"/>
              <a:t> </a:t>
            </a:r>
            <a:r>
              <a:rPr lang="en-GB" dirty="0" err="1"/>
              <a:t>Permendikbudristek</a:t>
            </a:r>
            <a:r>
              <a:rPr lang="en-GB" dirty="0"/>
              <a:t> No. 53/2023</a:t>
            </a:r>
          </a:p>
          <a:p>
            <a:r>
              <a:rPr lang="en-GB" dirty="0" err="1"/>
              <a:t>Disusul</a:t>
            </a:r>
            <a:r>
              <a:rPr lang="en-GB" dirty="0"/>
              <a:t> </a:t>
            </a:r>
            <a:r>
              <a:rPr lang="en-GB" dirty="0" err="1"/>
              <a:t>Permendiktisaintek</a:t>
            </a:r>
            <a:r>
              <a:rPr lang="en-GB" dirty="0"/>
              <a:t> No.39/2025</a:t>
            </a:r>
          </a:p>
          <a:p>
            <a:r>
              <a:rPr lang="en-GB" dirty="0" err="1"/>
              <a:t>Perubahan</a:t>
            </a:r>
            <a:r>
              <a:rPr lang="en-GB" dirty="0"/>
              <a:t> </a:t>
            </a:r>
            <a:r>
              <a:rPr lang="en-GB" dirty="0" err="1"/>
              <a:t>Permendiktisaintek</a:t>
            </a:r>
            <a:r>
              <a:rPr lang="en-GB" dirty="0"/>
              <a:t> No.10/2026</a:t>
            </a:r>
          </a:p>
        </p:txBody>
      </p:sp>
    </p:spTree>
    <p:extLst>
      <p:ext uri="{BB962C8B-B14F-4D97-AF65-F5344CB8AC3E}">
        <p14:creationId xmlns:p14="http://schemas.microsoft.com/office/powerpoint/2010/main" val="1159925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D1096-CCB7-60C9-A6F7-93DFE1A0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EF702E-15C0-433F-E8C5-AE753007BD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330" y="3028121"/>
            <a:ext cx="7394713" cy="2173357"/>
          </a:xfrm>
        </p:spPr>
        <p:txBody>
          <a:bodyPr/>
          <a:lstStyle/>
          <a:p>
            <a:r>
              <a:rPr lang="en-GB" dirty="0" err="1"/>
              <a:t>Pencabutan</a:t>
            </a:r>
            <a:r>
              <a:rPr lang="en-GB" dirty="0"/>
              <a:t> </a:t>
            </a:r>
            <a:r>
              <a:rPr lang="en-GB" dirty="0" err="1"/>
              <a:t>Permendikbud</a:t>
            </a:r>
            <a:r>
              <a:rPr lang="en-GB" dirty="0"/>
              <a:t> No. 3/2020</a:t>
            </a:r>
          </a:p>
          <a:p>
            <a:r>
              <a:rPr lang="en-GB" dirty="0" err="1"/>
              <a:t>Terbitnya</a:t>
            </a:r>
            <a:r>
              <a:rPr lang="en-GB" dirty="0"/>
              <a:t> </a:t>
            </a:r>
            <a:r>
              <a:rPr lang="en-GB" dirty="0" err="1"/>
              <a:t>Permendikbudristek</a:t>
            </a:r>
            <a:r>
              <a:rPr lang="en-GB" dirty="0"/>
              <a:t> No. 53/2023</a:t>
            </a:r>
          </a:p>
          <a:p>
            <a:r>
              <a:rPr lang="en-GB" dirty="0" err="1"/>
              <a:t>Disusul</a:t>
            </a:r>
            <a:r>
              <a:rPr lang="en-GB" dirty="0"/>
              <a:t> </a:t>
            </a:r>
            <a:r>
              <a:rPr lang="en-GB" dirty="0" err="1"/>
              <a:t>Permendiktisaintek</a:t>
            </a:r>
            <a:r>
              <a:rPr lang="en-GB" dirty="0"/>
              <a:t> No.39/2025</a:t>
            </a:r>
          </a:p>
          <a:p>
            <a:r>
              <a:rPr lang="en-GB" dirty="0" err="1"/>
              <a:t>Perubahan</a:t>
            </a:r>
            <a:r>
              <a:rPr lang="en-GB" dirty="0"/>
              <a:t> </a:t>
            </a:r>
            <a:r>
              <a:rPr lang="en-GB" dirty="0" err="1"/>
              <a:t>Permendiktisaintek</a:t>
            </a:r>
            <a:r>
              <a:rPr lang="en-GB" dirty="0"/>
              <a:t> No.10/2026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824ABF2-26D7-AE27-EE22-AB684A3AEA3F}"/>
              </a:ext>
            </a:extLst>
          </p:cNvPr>
          <p:cNvSpPr txBox="1">
            <a:spLocks/>
          </p:cNvSpPr>
          <p:nvPr/>
        </p:nvSpPr>
        <p:spPr>
          <a:xfrm>
            <a:off x="8534400" y="3028120"/>
            <a:ext cx="4306957" cy="2173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3050" indent="-273050" algn="l" defTabSz="1096963" rtl="0" eaLnBrk="1" fontAlgn="base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822325" indent="-273050" algn="l" defTabSz="1096963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371600" indent="-273050" algn="l" defTabSz="1096963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919288" indent="-273050" algn="l" defTabSz="1096963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468563" indent="-273050" algn="l" defTabSz="1096963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Paling </a:t>
            </a:r>
            <a:r>
              <a:rPr lang="en-GB" dirty="0" err="1"/>
              <a:t>sedikit</a:t>
            </a:r>
            <a:r>
              <a:rPr lang="en-GB" dirty="0"/>
              <a:t> 36 </a:t>
            </a:r>
            <a:r>
              <a:rPr lang="en-GB" dirty="0" err="1"/>
              <a:t>sks</a:t>
            </a:r>
            <a:endParaRPr lang="en-GB" dirty="0"/>
          </a:p>
          <a:p>
            <a:r>
              <a:rPr lang="en-GB" dirty="0"/>
              <a:t>54-72 </a:t>
            </a:r>
            <a:r>
              <a:rPr lang="en-GB" dirty="0" err="1"/>
              <a:t>sks</a:t>
            </a:r>
            <a:endParaRPr lang="en-GB" dirty="0"/>
          </a:p>
          <a:p>
            <a:r>
              <a:rPr lang="en-GB" dirty="0"/>
              <a:t>Paling </a:t>
            </a:r>
            <a:r>
              <a:rPr lang="en-GB" dirty="0" err="1"/>
              <a:t>sedikit</a:t>
            </a:r>
            <a:r>
              <a:rPr lang="en-GB" dirty="0"/>
              <a:t> 36 </a:t>
            </a:r>
            <a:r>
              <a:rPr lang="en-GB" dirty="0" err="1"/>
              <a:t>sks</a:t>
            </a:r>
            <a:endParaRPr lang="en-GB" dirty="0"/>
          </a:p>
          <a:p>
            <a:r>
              <a:rPr lang="en-GB" dirty="0"/>
              <a:t>Tidak </a:t>
            </a:r>
            <a:r>
              <a:rPr lang="en-GB" dirty="0" err="1"/>
              <a:t>ada</a:t>
            </a:r>
            <a:r>
              <a:rPr lang="en-GB" dirty="0"/>
              <a:t> </a:t>
            </a:r>
            <a:r>
              <a:rPr lang="en-GB" dirty="0" err="1"/>
              <a:t>perubahan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39D3B0-5FCB-EA82-899C-6F7600C3C672}"/>
              </a:ext>
            </a:extLst>
          </p:cNvPr>
          <p:cNvSpPr/>
          <p:nvPr/>
        </p:nvSpPr>
        <p:spPr>
          <a:xfrm>
            <a:off x="1799056" y="1850839"/>
            <a:ext cx="9707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beban</a:t>
            </a:r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belajar</a:t>
            </a:r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program magister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BB4FC-38F7-B633-D8E1-DBF8B25D9633}"/>
              </a:ext>
            </a:extLst>
          </p:cNvPr>
          <p:cNvSpPr/>
          <p:nvPr/>
        </p:nvSpPr>
        <p:spPr>
          <a:xfrm>
            <a:off x="2660668" y="5455431"/>
            <a:ext cx="79838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 UNS No. 22/2024 | 54 </a:t>
            </a:r>
            <a:r>
              <a:rPr lang="en-US" sz="36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sampai</a:t>
            </a:r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60 </a:t>
            </a:r>
            <a:r>
              <a:rPr lang="en-US" sz="36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sks</a:t>
            </a:r>
            <a:endParaRPr lang="en-US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9141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3A8E62F2-01FF-FC32-DFB0-6002819521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9" b="8794"/>
          <a:stretch>
            <a:fillRect/>
          </a:stretch>
        </p:blipFill>
        <p:spPr bwMode="auto">
          <a:xfrm>
            <a:off x="270905" y="176480"/>
            <a:ext cx="10329241" cy="728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Folded Corner 4">
            <a:hlinkClick r:id="rId4"/>
            <a:extLst>
              <a:ext uri="{FF2B5EF4-FFF2-40B4-BE49-F238E27FC236}">
                <a16:creationId xmlns:a16="http://schemas.microsoft.com/office/drawing/2014/main" id="{CD8E0720-F4A2-8790-3A9B-AA3E1E8F6E05}"/>
              </a:ext>
            </a:extLst>
          </p:cNvPr>
          <p:cNvSpPr/>
          <p:nvPr/>
        </p:nvSpPr>
        <p:spPr>
          <a:xfrm flipV="1">
            <a:off x="4164409" y="6437415"/>
            <a:ext cx="556592" cy="330402"/>
          </a:xfrm>
          <a:prstGeom prst="foldedCorner">
            <a:avLst>
              <a:gd name="adj" fmla="val 2505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Diamond 5">
            <a:hlinkClick r:id="rId5"/>
            <a:extLst>
              <a:ext uri="{FF2B5EF4-FFF2-40B4-BE49-F238E27FC236}">
                <a16:creationId xmlns:a16="http://schemas.microsoft.com/office/drawing/2014/main" id="{2D97DD66-7597-B700-64E3-BE250339A876}"/>
              </a:ext>
            </a:extLst>
          </p:cNvPr>
          <p:cNvSpPr/>
          <p:nvPr/>
        </p:nvSpPr>
        <p:spPr>
          <a:xfrm>
            <a:off x="6847114" y="4201887"/>
            <a:ext cx="609600" cy="283028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B6E15A-5AE8-228A-CC80-46E6EADDD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0146" y="1416985"/>
            <a:ext cx="4030254" cy="53956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8F343F-4D0C-C158-8DF8-1CD86BFC3555}"/>
              </a:ext>
            </a:extLst>
          </p:cNvPr>
          <p:cNvSpPr/>
          <p:nvPr/>
        </p:nvSpPr>
        <p:spPr>
          <a:xfrm>
            <a:off x="11395098" y="6767817"/>
            <a:ext cx="244034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 UNS No. 23/2024</a:t>
            </a:r>
          </a:p>
        </p:txBody>
      </p:sp>
    </p:spTree>
    <p:extLst>
      <p:ext uri="{BB962C8B-B14F-4D97-AF65-F5344CB8AC3E}">
        <p14:creationId xmlns:p14="http://schemas.microsoft.com/office/powerpoint/2010/main" val="1843580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A0FD330-7765-004B-FE3F-4D0F8A1D6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671619"/>
              </p:ext>
            </p:extLst>
          </p:nvPr>
        </p:nvGraphicFramePr>
        <p:xfrm>
          <a:off x="655200" y="2811669"/>
          <a:ext cx="6660000" cy="3315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390177000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743599136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146562762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712505457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56067682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3519808331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259705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Nama Makul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CPL1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CPL2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CPL 3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CPL 4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…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CPL N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337636"/>
                  </a:ext>
                </a:extLst>
              </a:tr>
              <a:tr h="322514">
                <a:tc>
                  <a:txBody>
                    <a:bodyPr/>
                    <a:lstStyle/>
                    <a:p>
                      <a:r>
                        <a:rPr lang="en-GB" dirty="0"/>
                        <a:t>Makul 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3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Makul 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7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Makul 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1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Makul 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60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Makul 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11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….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93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Makul 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dirty="0"/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32409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73FCEA8-4895-454C-EA7E-BC0AA01DB3D4}"/>
              </a:ext>
            </a:extLst>
          </p:cNvPr>
          <p:cNvSpPr/>
          <p:nvPr/>
        </p:nvSpPr>
        <p:spPr>
          <a:xfrm>
            <a:off x="1748048" y="1731570"/>
            <a:ext cx="4474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Sebelum</a:t>
            </a:r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2024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46764CC-1634-ED82-CAD3-98162AE4A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020977"/>
              </p:ext>
            </p:extLst>
          </p:nvPr>
        </p:nvGraphicFramePr>
        <p:xfrm>
          <a:off x="7592713" y="2811669"/>
          <a:ext cx="6481095" cy="4205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017">
                  <a:extLst>
                    <a:ext uri="{9D8B030D-6E8A-4147-A177-3AD203B41FA5}">
                      <a16:colId xmlns:a16="http://schemas.microsoft.com/office/drawing/2014/main" val="390177000"/>
                    </a:ext>
                  </a:extLst>
                </a:gridCol>
                <a:gridCol w="821635">
                  <a:extLst>
                    <a:ext uri="{9D8B030D-6E8A-4147-A177-3AD203B41FA5}">
                      <a16:colId xmlns:a16="http://schemas.microsoft.com/office/drawing/2014/main" val="2743599136"/>
                    </a:ext>
                  </a:extLst>
                </a:gridCol>
                <a:gridCol w="1351722">
                  <a:extLst>
                    <a:ext uri="{9D8B030D-6E8A-4147-A177-3AD203B41FA5}">
                      <a16:colId xmlns:a16="http://schemas.microsoft.com/office/drawing/2014/main" val="2712505457"/>
                    </a:ext>
                  </a:extLst>
                </a:gridCol>
                <a:gridCol w="1470991">
                  <a:extLst>
                    <a:ext uri="{9D8B030D-6E8A-4147-A177-3AD203B41FA5}">
                      <a16:colId xmlns:a16="http://schemas.microsoft.com/office/drawing/2014/main" val="256067682"/>
                    </a:ext>
                  </a:extLst>
                </a:gridCol>
                <a:gridCol w="728870">
                  <a:extLst>
                    <a:ext uri="{9D8B030D-6E8A-4147-A177-3AD203B41FA5}">
                      <a16:colId xmlns:a16="http://schemas.microsoft.com/office/drawing/2014/main" val="3519808331"/>
                    </a:ext>
                  </a:extLst>
                </a:gridCol>
                <a:gridCol w="675860">
                  <a:extLst>
                    <a:ext uri="{9D8B030D-6E8A-4147-A177-3AD203B41FA5}">
                      <a16:colId xmlns:a16="http://schemas.microsoft.com/office/drawing/2014/main" val="2259705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Nama Makul</a:t>
                      </a:r>
                      <a:endParaRPr lang="en-ID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CPL</a:t>
                      </a:r>
                      <a:endParaRPr lang="en-ID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Sub CPMK</a:t>
                      </a:r>
                      <a:endParaRPr lang="en-ID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Waktu </a:t>
                      </a:r>
                      <a:r>
                        <a:rPr lang="en-GB" sz="1600" dirty="0" err="1"/>
                        <a:t>Pemenuhan</a:t>
                      </a:r>
                      <a:r>
                        <a:rPr lang="en-GB" sz="1600" dirty="0"/>
                        <a:t> CPL</a:t>
                      </a:r>
                      <a:endParaRPr lang="en-ID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Total Jam</a:t>
                      </a:r>
                      <a:endParaRPr lang="en-ID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/>
                        <a:t>sks</a:t>
                      </a:r>
                      <a:endParaRPr lang="en-ID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2337636"/>
                  </a:ext>
                </a:extLst>
              </a:tr>
              <a:tr h="322514">
                <a:tc rowSpan="3">
                  <a:txBody>
                    <a:bodyPr/>
                    <a:lstStyle/>
                    <a:p>
                      <a:r>
                        <a:rPr lang="en-GB" dirty="0"/>
                        <a:t>Makul 1</a:t>
                      </a:r>
                      <a:endParaRPr lang="en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1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Sub CPMK 1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5,62x2=11.25</a:t>
                      </a:r>
                      <a:endParaRPr lang="en-ID" sz="16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90</a:t>
                      </a:r>
                      <a:endParaRPr lang="en-ID" sz="18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  <a:endParaRPr lang="en-ID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62328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3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7202D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Sub CPMK 2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7202D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5,62x8=45</a:t>
                      </a:r>
                      <a:endParaRPr lang="en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7434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X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7202D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Sub CPMK 3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7202D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5,62x6=33.75</a:t>
                      </a:r>
                      <a:endParaRPr lang="en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10589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en-GB" dirty="0"/>
                        <a:t>Makul 2</a:t>
                      </a:r>
                      <a:endParaRPr lang="en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3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Sub CPMK 1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8,5x2=17</a:t>
                      </a:r>
                      <a:endParaRPr lang="en-ID" sz="1600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136</a:t>
                      </a:r>
                      <a:endParaRPr lang="en-ID" sz="1800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  <a:endParaRPr lang="en-ID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60974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4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7202D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Sub CPMK 2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7202D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11992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3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7202D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Sub CPMK 3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7202D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9376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X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Sub CPMK 4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3240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2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7202D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Sub CPMK 5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7202D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96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Makul N</a:t>
                      </a:r>
                      <a:endParaRPr lang="en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CPL ..</a:t>
                      </a:r>
                      <a:endParaRPr lang="en-ID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972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7202D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Sub CPMK 1</a:t>
                      </a:r>
                      <a:endParaRPr kumimoji="0" lang="en-ID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7202D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824979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E6675BD-9F3B-792D-DFBC-A201EE034F66}"/>
              </a:ext>
            </a:extLst>
          </p:cNvPr>
          <p:cNvSpPr/>
          <p:nvPr/>
        </p:nvSpPr>
        <p:spPr>
          <a:xfrm>
            <a:off x="8408051" y="1731570"/>
            <a:ext cx="4834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Kurikulum</a:t>
            </a:r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2024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77895D-E5AF-9B28-A146-7A3823475714}"/>
              </a:ext>
            </a:extLst>
          </p:cNvPr>
          <p:cNvSpPr/>
          <p:nvPr/>
        </p:nvSpPr>
        <p:spPr>
          <a:xfrm>
            <a:off x="7592713" y="7173662"/>
            <a:ext cx="636116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Tabel 6.1. CPL yang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dibebankan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ke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mata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kuliah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C078C3-0570-FF6A-951B-FB7C15B80DBE}"/>
              </a:ext>
            </a:extLst>
          </p:cNvPr>
          <p:cNvSpPr/>
          <p:nvPr/>
        </p:nvSpPr>
        <p:spPr>
          <a:xfrm>
            <a:off x="1649976" y="6493673"/>
            <a:ext cx="467044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CONSTRUCTIVE ALIGNMENT</a:t>
            </a:r>
          </a:p>
        </p:txBody>
      </p:sp>
    </p:spTree>
    <p:extLst>
      <p:ext uri="{BB962C8B-B14F-4D97-AF65-F5344CB8AC3E}">
        <p14:creationId xmlns:p14="http://schemas.microsoft.com/office/powerpoint/2010/main" val="1403478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2EEDFD-B9D7-7CB3-A37D-61669DC40DF2}"/>
              </a:ext>
            </a:extLst>
          </p:cNvPr>
          <p:cNvSpPr/>
          <p:nvPr/>
        </p:nvSpPr>
        <p:spPr>
          <a:xfrm>
            <a:off x="367010" y="3237637"/>
            <a:ext cx="536198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Perjanjian</a:t>
            </a:r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Kinerja</a:t>
            </a:r>
          </a:p>
          <a:p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Tahun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2026 UNS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D5C507-1209-6252-344E-83CBDCEC71C1}"/>
              </a:ext>
            </a:extLst>
          </p:cNvPr>
          <p:cNvSpPr/>
          <p:nvPr/>
        </p:nvSpPr>
        <p:spPr>
          <a:xfrm>
            <a:off x="6224180" y="3237637"/>
            <a:ext cx="815584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Sasaran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program – </a:t>
            </a: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Talenta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Persentase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mahasiswa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pasca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sarjana</a:t>
            </a:r>
            <a:b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terhadap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total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mahasiswa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 10,54%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Mahasiswa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 magister  7,03%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Mahasiswa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 doctor  3,51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8807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858A0A-8087-31C3-5CA9-8416A62F98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0"/>
          <a:stretch>
            <a:fillRect/>
          </a:stretch>
        </p:blipFill>
        <p:spPr>
          <a:xfrm>
            <a:off x="7728685" y="1371600"/>
            <a:ext cx="6901715" cy="58018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F1F171-B16C-B82C-65EF-DC3C6E9F8E4B}"/>
              </a:ext>
            </a:extLst>
          </p:cNvPr>
          <p:cNvSpPr/>
          <p:nvPr/>
        </p:nvSpPr>
        <p:spPr>
          <a:xfrm>
            <a:off x="1286114" y="2375862"/>
            <a:ext cx="6029086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Jalur regular</a:t>
            </a:r>
          </a:p>
          <a:p>
            <a:pPr algn="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Program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Percepatan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Jalur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Penelitian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/Riset</a:t>
            </a:r>
          </a:p>
          <a:p>
            <a:pPr algn="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Kerjasama/Gelar Ganda</a:t>
            </a:r>
          </a:p>
          <a:p>
            <a:pPr algn="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Rekognisi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Pembelajaran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6633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00981F-52D6-69EB-9812-CD89EC4A77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0A8DB9-F368-8BA0-6C08-4EC98284F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7D861-37A2-367E-9AB1-97415BD9C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3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40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092A7D-F05A-ECE8-8E6B-EA5E70000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6781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40C0F4-F7D4-616D-C17D-3FDE413DD7BA}"/>
              </a:ext>
            </a:extLst>
          </p:cNvPr>
          <p:cNvSpPr txBox="1"/>
          <p:nvPr/>
        </p:nvSpPr>
        <p:spPr>
          <a:xfrm>
            <a:off x="3657600" y="6781800"/>
            <a:ext cx="73152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ID" sz="2400" dirty="0">
                <a:hlinkClick r:id="rId3"/>
              </a:rPr>
              <a:t>https://sierra.kemdiktisaintek.go.id/</a:t>
            </a:r>
            <a:r>
              <a:rPr lang="en-ID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2187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E8FA78-AA82-D9D8-3DA9-AC4D96BEE7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058026-65FF-B8FF-7D0B-ADA6FE6142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BF6F17-2B97-EA0C-2920-23580247B8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79"/>
          <a:stretch>
            <a:fillRect/>
          </a:stretch>
        </p:blipFill>
        <p:spPr>
          <a:xfrm>
            <a:off x="0" y="0"/>
            <a:ext cx="14630400" cy="746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05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2448C9-68A1-6051-6DB6-DE5BEE56DB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0A9982-0018-BE81-B82F-4F04D29224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8DE24D-0053-E1E4-FC7A-C455919947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5" r="853"/>
          <a:stretch>
            <a:fillRect/>
          </a:stretch>
        </p:blipFill>
        <p:spPr>
          <a:xfrm>
            <a:off x="0" y="1"/>
            <a:ext cx="14630400" cy="74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73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AF56AC-E1A0-9C4B-C54C-6670983E3C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1" t="772"/>
          <a:stretch>
            <a:fillRect/>
          </a:stretch>
        </p:blipFill>
        <p:spPr>
          <a:xfrm>
            <a:off x="380999" y="889432"/>
            <a:ext cx="7674429" cy="645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80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Placeholder 1">
            <a:extLst>
              <a:ext uri="{FF2B5EF4-FFF2-40B4-BE49-F238E27FC236}">
                <a16:creationId xmlns:a16="http://schemas.microsoft.com/office/drawing/2014/main" id="{9955105B-BAA4-1E7A-3A3A-7D4EE9CF26D8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495675" y="4932363"/>
            <a:ext cx="7639050" cy="9144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D" altLang="en-US">
              <a:latin typeface="Lato Black" panose="020F050202020403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S">
  <a:themeElements>
    <a:clrScheme name="UNS">
      <a:dk1>
        <a:srgbClr val="17202D"/>
      </a:dk1>
      <a:lt1>
        <a:srgbClr val="F2F2F4"/>
      </a:lt1>
      <a:dk2>
        <a:srgbClr val="17202D"/>
      </a:dk2>
      <a:lt2>
        <a:srgbClr val="F2F2F4"/>
      </a:lt2>
      <a:accent1>
        <a:srgbClr val="1FABE1"/>
      </a:accent1>
      <a:accent2>
        <a:srgbClr val="FFDB07"/>
      </a:accent2>
      <a:accent3>
        <a:srgbClr val="2A52BE"/>
      </a:accent3>
      <a:accent4>
        <a:srgbClr val="0E7DA7"/>
      </a:accent4>
      <a:accent5>
        <a:srgbClr val="DBDBDB"/>
      </a:accent5>
      <a:accent6>
        <a:srgbClr val="FFA700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spcFirstLastPara="1" wrap="square" lIns="121900" tIns="121900" rIns="121900" bIns="121900" anchor="ctr" anchorCtr="0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Pts val="7000"/>
          <a:buFont typeface="Aldrich"/>
          <a:buNone/>
          <a:tabLst/>
          <a:defRPr kumimoji="0" sz="6000" b="0" i="0" u="none" strike="noStrike" kern="0" cap="none" spc="0" normalizeH="0" baseline="0" noProof="0">
            <a:ln>
              <a:noFill/>
            </a:ln>
            <a:solidFill>
              <a:srgbClr val="000000"/>
            </a:solidFill>
            <a:effectLst/>
            <a:uLnTx/>
            <a:uFillTx/>
            <a:latin typeface="Lato Black" panose="020F0A02020204030203" pitchFamily="34" charset="0"/>
            <a:sym typeface="Calistog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abak 2.1" id="{771F9C46-3963-4897-BCD3-FD3EFD9A6FF2}" vid="{855B00FE-C231-4148-A1FE-34DD7065D7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E9442EE136E44980DF45890AAEFFBA" ma:contentTypeVersion="25" ma:contentTypeDescription="Create a new document." ma:contentTypeScope="" ma:versionID="b848eaee97cc6e8f79090af62579bde9">
  <xsd:schema xmlns:xsd="http://www.w3.org/2001/XMLSchema" xmlns:xs="http://www.w3.org/2001/XMLSchema" xmlns:p="http://schemas.microsoft.com/office/2006/metadata/properties" xmlns:ns3="b7bea6eb-cc5c-4c17-ab6f-7ff51a7ca390" xmlns:ns4="b62369bb-3582-40b1-b89b-8bdfeb4a3067" targetNamespace="http://schemas.microsoft.com/office/2006/metadata/properties" ma:root="true" ma:fieldsID="dde6d73bab8288e5275d0e56e0b4c605" ns3:_="" ns4:_="">
    <xsd:import namespace="b7bea6eb-cc5c-4c17-ab6f-7ff51a7ca390"/>
    <xsd:import namespace="b62369bb-3582-40b1-b89b-8bdfeb4a306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bea6eb-cc5c-4c17-ab6f-7ff51a7ca3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NotebookType" ma:index="15" nillable="true" ma:displayName="Notebook Type" ma:internalName="NotebookType">
      <xsd:simpleType>
        <xsd:restriction base="dms:Text"/>
      </xsd:simpleType>
    </xsd:element>
    <xsd:element name="FolderType" ma:index="16" nillable="true" ma:displayName="Folder Type" ma:internalName="FolderType">
      <xsd:simpleType>
        <xsd:restriction base="dms:Text"/>
      </xsd:simpleType>
    </xsd:element>
    <xsd:element name="Owner" ma:index="1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9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0" nillable="true" ma:displayName="Culture Name" ma:internalName="CultureName">
      <xsd:simpleType>
        <xsd:restriction base="dms:Text"/>
      </xsd:simpleType>
    </xsd:element>
    <xsd:element name="AppVersion" ma:index="21" nillable="true" ma:displayName="App Version" ma:internalName="AppVersion">
      <xsd:simpleType>
        <xsd:restriction base="dms:Text"/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MediaServiceObjectDetectorVersions" ma:index="3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2369bb-3582-40b1-b89b-8bdfeb4a306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b7bea6eb-cc5c-4c17-ab6f-7ff51a7ca390" xsi:nil="true"/>
    <DefaultSectionNames xmlns="b7bea6eb-cc5c-4c17-ab6f-7ff51a7ca390" xsi:nil="true"/>
    <Invited_Teachers xmlns="b7bea6eb-cc5c-4c17-ab6f-7ff51a7ca390" xsi:nil="true"/>
    <Invited_Students xmlns="b7bea6eb-cc5c-4c17-ab6f-7ff51a7ca390" xsi:nil="true"/>
    <FolderType xmlns="b7bea6eb-cc5c-4c17-ab6f-7ff51a7ca390" xsi:nil="true"/>
    <Owner xmlns="b7bea6eb-cc5c-4c17-ab6f-7ff51a7ca390">
      <UserInfo>
        <DisplayName/>
        <AccountId xsi:nil="true"/>
        <AccountType/>
      </UserInfo>
    </Owner>
    <Student_Groups xmlns="b7bea6eb-cc5c-4c17-ab6f-7ff51a7ca390">
      <UserInfo>
        <DisplayName/>
        <AccountId xsi:nil="true"/>
        <AccountType/>
      </UserInfo>
    </Student_Groups>
    <Is_Collaboration_Space_Locked xmlns="b7bea6eb-cc5c-4c17-ab6f-7ff51a7ca390" xsi:nil="true"/>
    <Students xmlns="b7bea6eb-cc5c-4c17-ab6f-7ff51a7ca390">
      <UserInfo>
        <DisplayName/>
        <AccountId xsi:nil="true"/>
        <AccountType/>
      </UserInfo>
    </Students>
    <Templates xmlns="b7bea6eb-cc5c-4c17-ab6f-7ff51a7ca390" xsi:nil="true"/>
    <CultureName xmlns="b7bea6eb-cc5c-4c17-ab6f-7ff51a7ca390" xsi:nil="true"/>
    <Self_Registration_Enabled xmlns="b7bea6eb-cc5c-4c17-ab6f-7ff51a7ca390" xsi:nil="true"/>
    <Has_Teacher_Only_SectionGroup xmlns="b7bea6eb-cc5c-4c17-ab6f-7ff51a7ca390" xsi:nil="true"/>
    <AppVersion xmlns="b7bea6eb-cc5c-4c17-ab6f-7ff51a7ca390" xsi:nil="true"/>
    <Teachers xmlns="b7bea6eb-cc5c-4c17-ab6f-7ff51a7ca390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06307E6C-6246-4CC8-ADF1-7CE119E75E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6DAB31-C67C-4A50-97AB-D8687AE9D42D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b7bea6eb-cc5c-4c17-ab6f-7ff51a7ca390"/>
    <ds:schemaRef ds:uri="b62369bb-3582-40b1-b89b-8bdfeb4a3067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BC91BD-461E-4D15-A923-91F25CE3D45C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b7bea6eb-cc5c-4c17-ab6f-7ff51a7ca390"/>
    <ds:schemaRef ds:uri="b62369bb-3582-40b1-b89b-8bdfeb4a306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Modul Digital SDM Diktisaintek</Template>
  <TotalTime>1044</TotalTime>
  <Words>625</Words>
  <Application>Microsoft Office PowerPoint</Application>
  <PresentationFormat>Custom</PresentationFormat>
  <Paragraphs>172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Lato Light</vt:lpstr>
      <vt:lpstr>Fredoka</vt:lpstr>
      <vt:lpstr>Gama-Sans-Regular</vt:lpstr>
      <vt:lpstr>Aldrich</vt:lpstr>
      <vt:lpstr>Arial Black</vt:lpstr>
      <vt:lpstr>Lato Black</vt:lpstr>
      <vt:lpstr>Antic Slab</vt:lpstr>
      <vt:lpstr>Arial</vt:lpstr>
      <vt:lpstr>Wingdings</vt:lpstr>
      <vt:lpstr>Lato</vt:lpstr>
      <vt:lpstr>Google Sans</vt:lpstr>
      <vt:lpstr>Abadi</vt:lpstr>
      <vt:lpstr>Lato Heavy</vt:lpstr>
      <vt:lpstr>Aptos</vt:lpstr>
      <vt:lpstr>UNS</vt:lpstr>
      <vt:lpstr>Pemenuhan Capaian Pembelajaran Lulusan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pakbeel</dc:creator>
  <cp:lastModifiedBy>pakbeel</cp:lastModifiedBy>
  <cp:revision>2</cp:revision>
  <dcterms:created xsi:type="dcterms:W3CDTF">2026-10-20T13:31:07Z</dcterms:created>
  <dcterms:modified xsi:type="dcterms:W3CDTF">2026-10-21T06:55:33Z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0x010100FEE9442EE136E44980DF45890AAEFFBA</vt:lpwstr>
  </property>
</Properties>
</file>