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9" r:id="rId4"/>
    <p:sldId id="273" r:id="rId5"/>
    <p:sldId id="260" r:id="rId6"/>
    <p:sldId id="261" r:id="rId7"/>
    <p:sldId id="262" r:id="rId8"/>
    <p:sldId id="269" r:id="rId9"/>
    <p:sldId id="271" r:id="rId10"/>
    <p:sldId id="272" r:id="rId11"/>
    <p:sldId id="263" r:id="rId12"/>
    <p:sldId id="264" r:id="rId13"/>
    <p:sldId id="265" r:id="rId14"/>
    <p:sldId id="266" r:id="rId15"/>
    <p:sldId id="267" r:id="rId16"/>
    <p:sldId id="268" r:id="rId17"/>
  </p:sldIdLst>
  <p:sldSz cx="18288000" cy="10287000"/>
  <p:notesSz cx="6858000" cy="9144000"/>
  <p:embeddedFontLst>
    <p:embeddedFont>
      <p:font typeface="Montserrat Bold" pitchFamily="2" charset="77"/>
      <p:regular r:id="rId18"/>
      <p:bold r:id="rId19"/>
    </p:embeddedFont>
    <p:embeddedFont>
      <p:font typeface="Source Sans 3" panose="020B0303030403020204" pitchFamily="34" charset="0"/>
      <p:regular r:id="rId20"/>
    </p:embeddedFont>
    <p:embeddedFont>
      <p:font typeface="Source Sans 3 Bold" panose="020B0303030403020204" pitchFamily="34" charset="0"/>
      <p:regular r:id="rId21"/>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Gaya Medium 2 - Akse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autoAdjust="0"/>
    <p:restoredTop sz="94588" autoAdjust="0"/>
  </p:normalViewPr>
  <p:slideViewPr>
    <p:cSldViewPr>
      <p:cViewPr varScale="1">
        <p:scale>
          <a:sx n="64" d="100"/>
          <a:sy n="64" d="100"/>
        </p:scale>
        <p:origin x="96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2A4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a:ln cap="sq">
            <a:noFill/>
            <a:prstDash val="solid"/>
            <a:miter/>
          </a:ln>
        </p:spPr>
        <p:txBody>
          <a:bodyPr/>
          <a:lstStyle/>
          <a:p>
            <a:endParaRPr lang="id-ID"/>
          </a:p>
        </p:txBody>
      </p:sp>
      <p:grpSp>
        <p:nvGrpSpPr>
          <p:cNvPr id="3" name="Group 3"/>
          <p:cNvGrpSpPr/>
          <p:nvPr/>
        </p:nvGrpSpPr>
        <p:grpSpPr>
          <a:xfrm>
            <a:off x="0" y="0"/>
            <a:ext cx="18288000" cy="10287000"/>
            <a:chOff x="0" y="0"/>
            <a:chExt cx="24384000" cy="13716000"/>
          </a:xfrm>
        </p:grpSpPr>
        <p:sp>
          <p:nvSpPr>
            <p:cNvPr id="4" name="Freeform 4"/>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72A4A">
                <a:alpha val="77647"/>
              </a:srgbClr>
            </a:solidFill>
            <a:ln cap="sq">
              <a:noFill/>
              <a:prstDash val="solid"/>
              <a:miter/>
            </a:ln>
          </p:spPr>
          <p:txBody>
            <a:bodyPr/>
            <a:lstStyle/>
            <a:p>
              <a:endParaRPr lang="id-ID"/>
            </a:p>
          </p:txBody>
        </p:sp>
        <p:sp>
          <p:nvSpPr>
            <p:cNvPr id="5" name="TextBox 5"/>
            <p:cNvSpPr txBox="1"/>
            <p:nvPr/>
          </p:nvSpPr>
          <p:spPr>
            <a:xfrm>
              <a:off x="0" y="-38100"/>
              <a:ext cx="24384000" cy="13754100"/>
            </a:xfrm>
            <a:prstGeom prst="rect">
              <a:avLst/>
            </a:prstGeom>
          </p:spPr>
          <p:txBody>
            <a:bodyPr lIns="50800" tIns="50800" rIns="50800" bIns="50800" rtlCol="0" anchor="ctr"/>
            <a:lstStyle/>
            <a:p>
              <a:pPr algn="l">
                <a:lnSpc>
                  <a:spcPts val="1679"/>
                </a:lnSpc>
              </a:pPr>
              <a:endParaRPr/>
            </a:p>
          </p:txBody>
        </p:sp>
      </p:grpSp>
      <p:grpSp>
        <p:nvGrpSpPr>
          <p:cNvPr id="6" name="Group 6"/>
          <p:cNvGrpSpPr/>
          <p:nvPr/>
        </p:nvGrpSpPr>
        <p:grpSpPr>
          <a:xfrm>
            <a:off x="1047750" y="1762125"/>
            <a:ext cx="1619250" cy="76200"/>
            <a:chOff x="0" y="0"/>
            <a:chExt cx="2159000" cy="101600"/>
          </a:xfrm>
        </p:grpSpPr>
        <p:sp>
          <p:nvSpPr>
            <p:cNvPr id="7" name="Freeform 7"/>
            <p:cNvSpPr/>
            <p:nvPr/>
          </p:nvSpPr>
          <p:spPr>
            <a:xfrm>
              <a:off x="0" y="0"/>
              <a:ext cx="2159000" cy="101600"/>
            </a:xfrm>
            <a:custGeom>
              <a:avLst/>
              <a:gdLst/>
              <a:ahLst/>
              <a:cxnLst/>
              <a:rect l="l" t="t" r="r" b="b"/>
              <a:pathLst>
                <a:path w="2159000" h="101600">
                  <a:moveTo>
                    <a:pt x="0" y="0"/>
                  </a:moveTo>
                  <a:lnTo>
                    <a:pt x="2159000" y="0"/>
                  </a:lnTo>
                  <a:lnTo>
                    <a:pt x="2159000" y="101600"/>
                  </a:lnTo>
                  <a:lnTo>
                    <a:pt x="0" y="101600"/>
                  </a:lnTo>
                  <a:close/>
                </a:path>
              </a:pathLst>
            </a:custGeom>
            <a:solidFill>
              <a:srgbClr val="F2B544"/>
            </a:solidFill>
            <a:ln cap="sq">
              <a:noFill/>
              <a:prstDash val="solid"/>
              <a:miter/>
            </a:ln>
          </p:spPr>
          <p:txBody>
            <a:bodyPr/>
            <a:lstStyle/>
            <a:p>
              <a:endParaRPr lang="id-ID"/>
            </a:p>
          </p:txBody>
        </p:sp>
        <p:sp>
          <p:nvSpPr>
            <p:cNvPr id="8" name="TextBox 8"/>
            <p:cNvSpPr txBox="1"/>
            <p:nvPr/>
          </p:nvSpPr>
          <p:spPr>
            <a:xfrm>
              <a:off x="0" y="-38100"/>
              <a:ext cx="2159000" cy="139700"/>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1047750" y="2105025"/>
            <a:ext cx="13525500" cy="4039567"/>
          </a:xfrm>
          <a:prstGeom prst="rect">
            <a:avLst/>
          </a:prstGeom>
        </p:spPr>
        <p:txBody>
          <a:bodyPr lIns="0" tIns="0" rIns="0" bIns="0" rtlCol="0" anchor="t">
            <a:spAutoFit/>
          </a:bodyPr>
          <a:lstStyle/>
          <a:p>
            <a:pPr>
              <a:lnSpc>
                <a:spcPts val="6273"/>
              </a:lnSpc>
            </a:pPr>
            <a:r>
              <a:rPr lang="en-US" sz="6600" dirty="0" err="1">
                <a:solidFill>
                  <a:srgbClr val="FFFFFF"/>
                </a:solidFill>
                <a:latin typeface="Source Sans 3"/>
                <a:ea typeface="Source Sans 3"/>
                <a:cs typeface="Source Sans 3"/>
                <a:sym typeface="Source Sans 3"/>
              </a:rPr>
              <a:t>Standar</a:t>
            </a:r>
            <a:r>
              <a:rPr lang="en-US" sz="6600" dirty="0">
                <a:solidFill>
                  <a:srgbClr val="FFFFFF"/>
                </a:solidFill>
                <a:latin typeface="Source Sans 3"/>
                <a:ea typeface="Source Sans 3"/>
                <a:cs typeface="Source Sans 3"/>
                <a:sym typeface="Source Sans 3"/>
              </a:rPr>
              <a:t> </a:t>
            </a:r>
            <a:r>
              <a:rPr lang="en-US" sz="6600" dirty="0" err="1">
                <a:solidFill>
                  <a:srgbClr val="FFFFFF"/>
                </a:solidFill>
                <a:latin typeface="Source Sans 3"/>
                <a:ea typeface="Source Sans 3"/>
                <a:cs typeface="Source Sans 3"/>
                <a:sym typeface="Source Sans 3"/>
              </a:rPr>
              <a:t>Kompetensi</a:t>
            </a:r>
            <a:r>
              <a:rPr lang="en-US" sz="6600" dirty="0">
                <a:solidFill>
                  <a:srgbClr val="FFFFFF"/>
                </a:solidFill>
                <a:latin typeface="Source Sans 3"/>
                <a:ea typeface="Source Sans 3"/>
                <a:cs typeface="Source Sans 3"/>
                <a:sym typeface="Source Sans 3"/>
              </a:rPr>
              <a:t> </a:t>
            </a:r>
            <a:r>
              <a:rPr lang="en-US" sz="6600" dirty="0" err="1">
                <a:solidFill>
                  <a:srgbClr val="FFFFFF"/>
                </a:solidFill>
                <a:latin typeface="Source Sans 3"/>
                <a:ea typeface="Source Sans 3"/>
                <a:cs typeface="Source Sans 3"/>
                <a:sym typeface="Source Sans 3"/>
              </a:rPr>
              <a:t>Lulusan</a:t>
            </a:r>
            <a:r>
              <a:rPr lang="en-US" sz="6600" dirty="0">
                <a:solidFill>
                  <a:srgbClr val="FFFFFF"/>
                </a:solidFill>
                <a:latin typeface="Source Sans 3"/>
                <a:ea typeface="Source Sans 3"/>
                <a:cs typeface="Source Sans 3"/>
                <a:sym typeface="Source Sans 3"/>
              </a:rPr>
              <a:t> dan </a:t>
            </a:r>
            <a:r>
              <a:rPr lang="en-US" sz="6600" dirty="0" err="1">
                <a:solidFill>
                  <a:srgbClr val="FFFFFF"/>
                </a:solidFill>
                <a:latin typeface="Source Sans 3"/>
                <a:ea typeface="Source Sans 3"/>
                <a:cs typeface="Source Sans 3"/>
                <a:sym typeface="Source Sans 3"/>
              </a:rPr>
              <a:t>Standar</a:t>
            </a:r>
            <a:r>
              <a:rPr lang="en-US" sz="6600" dirty="0">
                <a:solidFill>
                  <a:srgbClr val="FFFFFF"/>
                </a:solidFill>
                <a:latin typeface="Source Sans 3"/>
                <a:ea typeface="Source Sans 3"/>
                <a:cs typeface="Source Sans 3"/>
                <a:sym typeface="Source Sans 3"/>
              </a:rPr>
              <a:t> </a:t>
            </a:r>
            <a:r>
              <a:rPr lang="en-US" sz="6600" dirty="0" err="1">
                <a:solidFill>
                  <a:srgbClr val="FFFFFF"/>
                </a:solidFill>
                <a:latin typeface="Source Sans 3"/>
                <a:ea typeface="Source Sans 3"/>
                <a:cs typeface="Source Sans 3"/>
                <a:sym typeface="Source Sans 3"/>
              </a:rPr>
              <a:t>Penilaian</a:t>
            </a:r>
            <a:endParaRPr lang="en-US" sz="6600" dirty="0">
              <a:solidFill>
                <a:srgbClr val="FFFFFF"/>
              </a:solidFill>
              <a:latin typeface="Source Sans 3"/>
              <a:ea typeface="Source Sans 3"/>
              <a:cs typeface="Source Sans 3"/>
              <a:sym typeface="Source Sans 3"/>
            </a:endParaRPr>
          </a:p>
          <a:p>
            <a:pPr algn="l">
              <a:lnSpc>
                <a:spcPts val="6273"/>
              </a:lnSpc>
            </a:pPr>
            <a:endParaRPr lang="en-US" sz="6150" b="1" dirty="0">
              <a:solidFill>
                <a:srgbClr val="FFFFFF"/>
              </a:solidFill>
              <a:latin typeface="Montserrat Bold"/>
              <a:ea typeface="Montserrat Bold"/>
              <a:cs typeface="Montserrat Bold"/>
              <a:sym typeface="Montserrat Bold"/>
            </a:endParaRPr>
          </a:p>
          <a:p>
            <a:pPr algn="l">
              <a:lnSpc>
                <a:spcPts val="6273"/>
              </a:lnSpc>
            </a:pPr>
            <a:r>
              <a:rPr lang="en-US" sz="6150" b="1" dirty="0" err="1">
                <a:solidFill>
                  <a:srgbClr val="FFFFFF"/>
                </a:solidFill>
                <a:latin typeface="Montserrat Bold"/>
                <a:ea typeface="Montserrat Bold"/>
                <a:cs typeface="Montserrat Bold"/>
                <a:sym typeface="Montserrat Bold"/>
              </a:rPr>
              <a:t>Permendiktisaintek</a:t>
            </a:r>
            <a:endParaRPr lang="en-US" sz="6150" b="1" dirty="0">
              <a:solidFill>
                <a:srgbClr val="FFFFFF"/>
              </a:solidFill>
              <a:latin typeface="Montserrat Bold"/>
              <a:ea typeface="Montserrat Bold"/>
              <a:cs typeface="Montserrat Bold"/>
              <a:sym typeface="Montserrat Bold"/>
            </a:endParaRPr>
          </a:p>
          <a:p>
            <a:pPr algn="l">
              <a:lnSpc>
                <a:spcPts val="6273"/>
              </a:lnSpc>
            </a:pPr>
            <a:r>
              <a:rPr lang="en-US" sz="6150" b="1" dirty="0" err="1">
                <a:solidFill>
                  <a:srgbClr val="FFFFFF"/>
                </a:solidFill>
                <a:latin typeface="Montserrat Bold"/>
                <a:ea typeface="Montserrat Bold"/>
                <a:cs typeface="Montserrat Bold"/>
                <a:sym typeface="Montserrat Bold"/>
              </a:rPr>
              <a:t>Nomor</a:t>
            </a:r>
            <a:r>
              <a:rPr lang="en-US" sz="6150" b="1" dirty="0">
                <a:solidFill>
                  <a:srgbClr val="FFFFFF"/>
                </a:solidFill>
                <a:latin typeface="Montserrat Bold"/>
                <a:ea typeface="Montserrat Bold"/>
                <a:cs typeface="Montserrat Bold"/>
                <a:sym typeface="Montserrat Bold"/>
              </a:rPr>
              <a:t> 39 </a:t>
            </a:r>
            <a:r>
              <a:rPr lang="en-US" sz="6150" b="1" dirty="0" err="1">
                <a:solidFill>
                  <a:srgbClr val="FFFFFF"/>
                </a:solidFill>
                <a:latin typeface="Montserrat Bold"/>
                <a:ea typeface="Montserrat Bold"/>
                <a:cs typeface="Montserrat Bold"/>
                <a:sym typeface="Montserrat Bold"/>
              </a:rPr>
              <a:t>Tahun</a:t>
            </a:r>
            <a:r>
              <a:rPr lang="en-US" sz="6150" b="1" dirty="0">
                <a:solidFill>
                  <a:srgbClr val="FFFFFF"/>
                </a:solidFill>
                <a:latin typeface="Montserrat Bold"/>
                <a:ea typeface="Montserrat Bold"/>
                <a:cs typeface="Montserrat Bold"/>
                <a:sym typeface="Montserrat Bold"/>
              </a:rPr>
              <a:t> 2025</a:t>
            </a:r>
          </a:p>
        </p:txBody>
      </p:sp>
      <p:grpSp>
        <p:nvGrpSpPr>
          <p:cNvPr id="13" name="Group 13"/>
          <p:cNvGrpSpPr/>
          <p:nvPr/>
        </p:nvGrpSpPr>
        <p:grpSpPr>
          <a:xfrm>
            <a:off x="762000" y="9582150"/>
            <a:ext cx="266700" cy="266700"/>
            <a:chOff x="0" y="0"/>
            <a:chExt cx="355600" cy="355600"/>
          </a:xfrm>
        </p:grpSpPr>
        <p:sp>
          <p:nvSpPr>
            <p:cNvPr id="14" name="Freeform 14"/>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15" name="TextBox 15"/>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16" name="TextBox 16"/>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FFFFFF"/>
                </a:solidFill>
                <a:latin typeface="Montserrat Bold"/>
                <a:ea typeface="Montserrat Bold"/>
                <a:cs typeface="Montserrat Bold"/>
                <a:sym typeface="Montserrat Bold"/>
              </a:rPr>
              <a:t>UNS  |  LPPMP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7FA"/>
        </a:solidFill>
        <a:effectLst/>
      </p:bgPr>
    </p:bg>
    <p:spTree>
      <p:nvGrpSpPr>
        <p:cNvPr id="1" name=""/>
        <p:cNvGrpSpPr/>
        <p:nvPr/>
      </p:nvGrpSpPr>
      <p:grpSpPr>
        <a:xfrm>
          <a:off x="0" y="0"/>
          <a:ext cx="0" cy="0"/>
          <a:chOff x="0" y="0"/>
          <a:chExt cx="0" cy="0"/>
        </a:xfrm>
      </p:grpSpPr>
      <p:sp>
        <p:nvSpPr>
          <p:cNvPr id="2" name="TextBox 2"/>
          <p:cNvSpPr txBox="1"/>
          <p:nvPr/>
        </p:nvSpPr>
        <p:spPr>
          <a:xfrm>
            <a:off x="1047750" y="647700"/>
            <a:ext cx="4286250" cy="281940"/>
          </a:xfrm>
          <a:prstGeom prst="rect">
            <a:avLst/>
          </a:prstGeom>
        </p:spPr>
        <p:txBody>
          <a:bodyPr lIns="0" tIns="0" rIns="0" bIns="0" rtlCol="0" anchor="t">
            <a:spAutoFit/>
          </a:bodyPr>
          <a:lstStyle/>
          <a:p>
            <a:pPr algn="l">
              <a:lnSpc>
                <a:spcPts val="2310"/>
              </a:lnSpc>
            </a:pPr>
            <a:r>
              <a:rPr lang="en-US" sz="1650" b="1" spc="132">
                <a:solidFill>
                  <a:srgbClr val="0B5F9E"/>
                </a:solidFill>
                <a:latin typeface="Source Sans 3 Bold"/>
                <a:ea typeface="Source Sans 3 Bold"/>
                <a:cs typeface="Source Sans 3 Bold"/>
                <a:sym typeface="Source Sans 3 Bold"/>
              </a:rPr>
              <a:t>PASAL 6</a:t>
            </a:r>
          </a:p>
        </p:txBody>
      </p:sp>
      <p:sp>
        <p:nvSpPr>
          <p:cNvPr id="3" name="TextBox 3"/>
          <p:cNvSpPr txBox="1"/>
          <p:nvPr/>
        </p:nvSpPr>
        <p:spPr>
          <a:xfrm>
            <a:off x="1047750" y="1133475"/>
            <a:ext cx="14763750" cy="587693"/>
          </a:xfrm>
          <a:prstGeom prst="rect">
            <a:avLst/>
          </a:prstGeom>
        </p:spPr>
        <p:txBody>
          <a:bodyPr lIns="0" tIns="0" rIns="0" bIns="0" rtlCol="0" anchor="t">
            <a:spAutoFit/>
          </a:bodyPr>
          <a:lstStyle/>
          <a:p>
            <a:pPr algn="l">
              <a:lnSpc>
                <a:spcPts val="4567"/>
              </a:lnSpc>
            </a:pPr>
            <a:r>
              <a:rPr lang="en-US" sz="4350" b="1">
                <a:solidFill>
                  <a:srgbClr val="12263A"/>
                </a:solidFill>
                <a:latin typeface="Montserrat Bold"/>
                <a:ea typeface="Montserrat Bold"/>
                <a:cs typeface="Montserrat Bold"/>
                <a:sym typeface="Montserrat Bold"/>
              </a:rPr>
              <a:t>Standar Kompetensi Lulusan</a:t>
            </a:r>
          </a:p>
        </p:txBody>
      </p:sp>
      <p:grpSp>
        <p:nvGrpSpPr>
          <p:cNvPr id="4" name="Group 4"/>
          <p:cNvGrpSpPr/>
          <p:nvPr/>
        </p:nvGrpSpPr>
        <p:grpSpPr>
          <a:xfrm>
            <a:off x="1047750" y="1952625"/>
            <a:ext cx="857250" cy="57150"/>
            <a:chOff x="0" y="0"/>
            <a:chExt cx="1143000" cy="76200"/>
          </a:xfrm>
        </p:grpSpPr>
        <p:sp>
          <p:nvSpPr>
            <p:cNvPr id="5" name="Freeform 5"/>
            <p:cNvSpPr/>
            <p:nvPr/>
          </p:nvSpPr>
          <p:spPr>
            <a:xfrm>
              <a:off x="0" y="0"/>
              <a:ext cx="1143000" cy="76200"/>
            </a:xfrm>
            <a:custGeom>
              <a:avLst/>
              <a:gdLst/>
              <a:ahLst/>
              <a:cxnLst/>
              <a:rect l="l" t="t" r="r" b="b"/>
              <a:pathLst>
                <a:path w="1143000" h="76200">
                  <a:moveTo>
                    <a:pt x="0" y="0"/>
                  </a:moveTo>
                  <a:lnTo>
                    <a:pt x="1143000" y="0"/>
                  </a:lnTo>
                  <a:lnTo>
                    <a:pt x="1143000" y="76200"/>
                  </a:lnTo>
                  <a:lnTo>
                    <a:pt x="0" y="76200"/>
                  </a:lnTo>
                  <a:close/>
                </a:path>
              </a:pathLst>
            </a:custGeom>
            <a:solidFill>
              <a:srgbClr val="F2B544"/>
            </a:solidFill>
            <a:ln cap="sq">
              <a:noFill/>
              <a:prstDash val="solid"/>
              <a:miter/>
            </a:ln>
          </p:spPr>
          <p:txBody>
            <a:bodyPr/>
            <a:lstStyle/>
            <a:p>
              <a:endParaRPr lang="id-ID"/>
            </a:p>
          </p:txBody>
        </p:sp>
        <p:sp>
          <p:nvSpPr>
            <p:cNvPr id="6" name="TextBox 6"/>
            <p:cNvSpPr txBox="1"/>
            <p:nvPr/>
          </p:nvSpPr>
          <p:spPr>
            <a:xfrm>
              <a:off x="0" y="-38100"/>
              <a:ext cx="1143000" cy="114300"/>
            </a:xfrm>
            <a:prstGeom prst="rect">
              <a:avLst/>
            </a:prstGeom>
          </p:spPr>
          <p:txBody>
            <a:bodyPr lIns="50800" tIns="50800" rIns="50800" bIns="50800" rtlCol="0" anchor="ctr"/>
            <a:lstStyle/>
            <a:p>
              <a:pPr algn="l">
                <a:lnSpc>
                  <a:spcPts val="1679"/>
                </a:lnSpc>
              </a:pPr>
              <a:endParaRPr/>
            </a:p>
          </p:txBody>
        </p:sp>
      </p:grpSp>
      <p:sp>
        <p:nvSpPr>
          <p:cNvPr id="7" name="TextBox 7"/>
          <p:cNvSpPr txBox="1"/>
          <p:nvPr/>
        </p:nvSpPr>
        <p:spPr>
          <a:xfrm>
            <a:off x="1047750" y="2581275"/>
            <a:ext cx="15716250" cy="384334"/>
          </a:xfrm>
          <a:prstGeom prst="rect">
            <a:avLst/>
          </a:prstGeom>
        </p:spPr>
        <p:txBody>
          <a:bodyPr lIns="0" tIns="0" rIns="0" bIns="0" rtlCol="0" anchor="t">
            <a:spAutoFit/>
          </a:bodyPr>
          <a:lstStyle/>
          <a:p>
            <a:pPr algn="l">
              <a:lnSpc>
                <a:spcPts val="3138"/>
              </a:lnSpc>
            </a:pPr>
            <a:r>
              <a:rPr lang="en-US" sz="2325" b="1">
                <a:solidFill>
                  <a:srgbClr val="12263A"/>
                </a:solidFill>
                <a:latin typeface="Source Sans 3 Bold"/>
                <a:ea typeface="Source Sans 3 Bold"/>
                <a:cs typeface="Source Sans 3 Bold"/>
                <a:sym typeface="Source Sans 3 Bold"/>
              </a:rPr>
              <a:t>Kesatuan sikap, keterampilan, dan pengetahuan minimal yang menunjukkan capaian mahasiswa pada akhir program.</a:t>
            </a:r>
          </a:p>
        </p:txBody>
      </p:sp>
      <p:grpSp>
        <p:nvGrpSpPr>
          <p:cNvPr id="8" name="Group 8"/>
          <p:cNvGrpSpPr/>
          <p:nvPr/>
        </p:nvGrpSpPr>
        <p:grpSpPr>
          <a:xfrm>
            <a:off x="1428750" y="4333875"/>
            <a:ext cx="2857500" cy="1238250"/>
            <a:chOff x="0" y="0"/>
            <a:chExt cx="3810000" cy="1651000"/>
          </a:xfrm>
        </p:grpSpPr>
        <p:sp>
          <p:nvSpPr>
            <p:cNvPr id="9" name="Freeform 9"/>
            <p:cNvSpPr/>
            <p:nvPr/>
          </p:nvSpPr>
          <p:spPr>
            <a:xfrm>
              <a:off x="0" y="0"/>
              <a:ext cx="3810000" cy="1651000"/>
            </a:xfrm>
            <a:custGeom>
              <a:avLst/>
              <a:gdLst/>
              <a:ahLst/>
              <a:cxnLst/>
              <a:rect l="l" t="t" r="r" b="b"/>
              <a:pathLst>
                <a:path w="3810000" h="1651000">
                  <a:moveTo>
                    <a:pt x="76200" y="0"/>
                  </a:moveTo>
                  <a:lnTo>
                    <a:pt x="3733800" y="0"/>
                  </a:lnTo>
                  <a:cubicBezTo>
                    <a:pt x="3775884" y="0"/>
                    <a:pt x="3810000" y="34116"/>
                    <a:pt x="3810000" y="76200"/>
                  </a:cubicBezTo>
                  <a:lnTo>
                    <a:pt x="3810000" y="1574800"/>
                  </a:lnTo>
                  <a:cubicBezTo>
                    <a:pt x="3810000" y="1616884"/>
                    <a:pt x="3775884" y="1651000"/>
                    <a:pt x="3733800" y="1651000"/>
                  </a:cubicBezTo>
                  <a:lnTo>
                    <a:pt x="76200" y="1651000"/>
                  </a:lnTo>
                  <a:cubicBezTo>
                    <a:pt x="34116" y="1651000"/>
                    <a:pt x="0" y="1616884"/>
                    <a:pt x="0" y="1574800"/>
                  </a:cubicBezTo>
                  <a:lnTo>
                    <a:pt x="0" y="76200"/>
                  </a:lnTo>
                  <a:cubicBezTo>
                    <a:pt x="0" y="34116"/>
                    <a:pt x="34116" y="0"/>
                    <a:pt x="76200" y="0"/>
                  </a:cubicBezTo>
                  <a:close/>
                </a:path>
              </a:pathLst>
            </a:custGeom>
            <a:solidFill>
              <a:srgbClr val="0B5F9E"/>
            </a:solidFill>
            <a:ln cap="sq">
              <a:noFill/>
              <a:prstDash val="solid"/>
              <a:miter/>
            </a:ln>
          </p:spPr>
          <p:txBody>
            <a:bodyPr/>
            <a:lstStyle/>
            <a:p>
              <a:endParaRPr lang="id-ID"/>
            </a:p>
          </p:txBody>
        </p:sp>
        <p:sp>
          <p:nvSpPr>
            <p:cNvPr id="10" name="TextBox 10"/>
            <p:cNvSpPr txBox="1"/>
            <p:nvPr/>
          </p:nvSpPr>
          <p:spPr>
            <a:xfrm>
              <a:off x="0" y="9525"/>
              <a:ext cx="3810000" cy="16414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SIKAP</a:t>
              </a:r>
            </a:p>
          </p:txBody>
        </p:sp>
      </p:grpSp>
      <p:grpSp>
        <p:nvGrpSpPr>
          <p:cNvPr id="11" name="Group 11"/>
          <p:cNvGrpSpPr/>
          <p:nvPr/>
        </p:nvGrpSpPr>
        <p:grpSpPr>
          <a:xfrm>
            <a:off x="4762500" y="4333875"/>
            <a:ext cx="2857500" cy="1238250"/>
            <a:chOff x="0" y="0"/>
            <a:chExt cx="3810000" cy="1651000"/>
          </a:xfrm>
        </p:grpSpPr>
        <p:sp>
          <p:nvSpPr>
            <p:cNvPr id="12" name="Freeform 12"/>
            <p:cNvSpPr/>
            <p:nvPr/>
          </p:nvSpPr>
          <p:spPr>
            <a:xfrm>
              <a:off x="0" y="0"/>
              <a:ext cx="3810000" cy="1651000"/>
            </a:xfrm>
            <a:custGeom>
              <a:avLst/>
              <a:gdLst/>
              <a:ahLst/>
              <a:cxnLst/>
              <a:rect l="l" t="t" r="r" b="b"/>
              <a:pathLst>
                <a:path w="3810000" h="1651000">
                  <a:moveTo>
                    <a:pt x="76200" y="0"/>
                  </a:moveTo>
                  <a:lnTo>
                    <a:pt x="3733800" y="0"/>
                  </a:lnTo>
                  <a:cubicBezTo>
                    <a:pt x="3775884" y="0"/>
                    <a:pt x="3810000" y="34116"/>
                    <a:pt x="3810000" y="76200"/>
                  </a:cubicBezTo>
                  <a:lnTo>
                    <a:pt x="3810000" y="1574800"/>
                  </a:lnTo>
                  <a:cubicBezTo>
                    <a:pt x="3810000" y="1616884"/>
                    <a:pt x="3775884" y="1651000"/>
                    <a:pt x="3733800" y="1651000"/>
                  </a:cubicBezTo>
                  <a:lnTo>
                    <a:pt x="76200" y="1651000"/>
                  </a:lnTo>
                  <a:cubicBezTo>
                    <a:pt x="34116" y="1651000"/>
                    <a:pt x="0" y="1616884"/>
                    <a:pt x="0" y="1574800"/>
                  </a:cubicBezTo>
                  <a:lnTo>
                    <a:pt x="0" y="76200"/>
                  </a:lnTo>
                  <a:cubicBezTo>
                    <a:pt x="0" y="34116"/>
                    <a:pt x="34116" y="0"/>
                    <a:pt x="76200" y="0"/>
                  </a:cubicBezTo>
                  <a:close/>
                </a:path>
              </a:pathLst>
            </a:custGeom>
            <a:solidFill>
              <a:srgbClr val="247A66"/>
            </a:solidFill>
            <a:ln cap="sq">
              <a:noFill/>
              <a:prstDash val="solid"/>
              <a:miter/>
            </a:ln>
          </p:spPr>
          <p:txBody>
            <a:bodyPr/>
            <a:lstStyle/>
            <a:p>
              <a:endParaRPr lang="id-ID"/>
            </a:p>
          </p:txBody>
        </p:sp>
        <p:sp>
          <p:nvSpPr>
            <p:cNvPr id="13" name="TextBox 13"/>
            <p:cNvSpPr txBox="1"/>
            <p:nvPr/>
          </p:nvSpPr>
          <p:spPr>
            <a:xfrm>
              <a:off x="0" y="9525"/>
              <a:ext cx="3810000" cy="16414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KETERAMPILAN</a:t>
              </a:r>
            </a:p>
          </p:txBody>
        </p:sp>
      </p:grpSp>
      <p:grpSp>
        <p:nvGrpSpPr>
          <p:cNvPr id="14" name="Group 14"/>
          <p:cNvGrpSpPr/>
          <p:nvPr/>
        </p:nvGrpSpPr>
        <p:grpSpPr>
          <a:xfrm>
            <a:off x="8096250" y="4333875"/>
            <a:ext cx="2857500" cy="1238250"/>
            <a:chOff x="0" y="0"/>
            <a:chExt cx="3810000" cy="1651000"/>
          </a:xfrm>
        </p:grpSpPr>
        <p:sp>
          <p:nvSpPr>
            <p:cNvPr id="15" name="Freeform 15"/>
            <p:cNvSpPr/>
            <p:nvPr/>
          </p:nvSpPr>
          <p:spPr>
            <a:xfrm>
              <a:off x="0" y="0"/>
              <a:ext cx="3810000" cy="1651000"/>
            </a:xfrm>
            <a:custGeom>
              <a:avLst/>
              <a:gdLst/>
              <a:ahLst/>
              <a:cxnLst/>
              <a:rect l="l" t="t" r="r" b="b"/>
              <a:pathLst>
                <a:path w="3810000" h="1651000">
                  <a:moveTo>
                    <a:pt x="76200" y="0"/>
                  </a:moveTo>
                  <a:lnTo>
                    <a:pt x="3733800" y="0"/>
                  </a:lnTo>
                  <a:cubicBezTo>
                    <a:pt x="3775884" y="0"/>
                    <a:pt x="3810000" y="34116"/>
                    <a:pt x="3810000" y="76200"/>
                  </a:cubicBezTo>
                  <a:lnTo>
                    <a:pt x="3810000" y="1574800"/>
                  </a:lnTo>
                  <a:cubicBezTo>
                    <a:pt x="3810000" y="1616884"/>
                    <a:pt x="3775884" y="1651000"/>
                    <a:pt x="3733800" y="1651000"/>
                  </a:cubicBezTo>
                  <a:lnTo>
                    <a:pt x="76200" y="1651000"/>
                  </a:lnTo>
                  <a:cubicBezTo>
                    <a:pt x="34116" y="1651000"/>
                    <a:pt x="0" y="1616884"/>
                    <a:pt x="0" y="1574800"/>
                  </a:cubicBezTo>
                  <a:lnTo>
                    <a:pt x="0" y="76200"/>
                  </a:lnTo>
                  <a:cubicBezTo>
                    <a:pt x="0" y="34116"/>
                    <a:pt x="34116" y="0"/>
                    <a:pt x="76200" y="0"/>
                  </a:cubicBezTo>
                  <a:close/>
                </a:path>
              </a:pathLst>
            </a:custGeom>
            <a:solidFill>
              <a:srgbClr val="072A4A"/>
            </a:solidFill>
            <a:ln cap="sq">
              <a:noFill/>
              <a:prstDash val="solid"/>
              <a:miter/>
            </a:ln>
          </p:spPr>
          <p:txBody>
            <a:bodyPr/>
            <a:lstStyle/>
            <a:p>
              <a:endParaRPr lang="id-ID"/>
            </a:p>
          </p:txBody>
        </p:sp>
        <p:sp>
          <p:nvSpPr>
            <p:cNvPr id="16" name="TextBox 16"/>
            <p:cNvSpPr txBox="1"/>
            <p:nvPr/>
          </p:nvSpPr>
          <p:spPr>
            <a:xfrm>
              <a:off x="0" y="9525"/>
              <a:ext cx="3810000" cy="16414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PENGETAHUAN</a:t>
              </a:r>
            </a:p>
          </p:txBody>
        </p:sp>
      </p:grpSp>
      <p:sp>
        <p:nvSpPr>
          <p:cNvPr id="17" name="AutoShape 17"/>
          <p:cNvSpPr/>
          <p:nvPr/>
        </p:nvSpPr>
        <p:spPr>
          <a:xfrm>
            <a:off x="4286250" y="4953000"/>
            <a:ext cx="476250" cy="0"/>
          </a:xfrm>
          <a:prstGeom prst="line">
            <a:avLst/>
          </a:prstGeom>
          <a:ln w="38100" cap="rnd">
            <a:solidFill>
              <a:srgbClr val="F2B544"/>
            </a:solidFill>
            <a:prstDash val="solid"/>
            <a:headEnd type="none" w="sm" len="sm"/>
            <a:tailEnd type="none" w="sm" len="sm"/>
          </a:ln>
        </p:spPr>
        <p:txBody>
          <a:bodyPr/>
          <a:lstStyle/>
          <a:p>
            <a:endParaRPr lang="id-ID"/>
          </a:p>
        </p:txBody>
      </p:sp>
      <p:sp>
        <p:nvSpPr>
          <p:cNvPr id="18" name="AutoShape 18"/>
          <p:cNvSpPr/>
          <p:nvPr/>
        </p:nvSpPr>
        <p:spPr>
          <a:xfrm>
            <a:off x="7620000" y="4953000"/>
            <a:ext cx="476250" cy="0"/>
          </a:xfrm>
          <a:prstGeom prst="line">
            <a:avLst/>
          </a:prstGeom>
          <a:ln w="38100" cap="rnd">
            <a:solidFill>
              <a:srgbClr val="F2B544"/>
            </a:solidFill>
            <a:prstDash val="solid"/>
            <a:headEnd type="none" w="sm" len="sm"/>
            <a:tailEnd type="none" w="sm" len="sm"/>
          </a:ln>
        </p:spPr>
        <p:txBody>
          <a:bodyPr/>
          <a:lstStyle/>
          <a:p>
            <a:endParaRPr lang="id-ID"/>
          </a:p>
        </p:txBody>
      </p:sp>
      <p:sp>
        <p:nvSpPr>
          <p:cNvPr id="19" name="TextBox 19"/>
          <p:cNvSpPr txBox="1"/>
          <p:nvPr/>
        </p:nvSpPr>
        <p:spPr>
          <a:xfrm>
            <a:off x="10572750" y="5686425"/>
            <a:ext cx="6191250" cy="1115690"/>
          </a:xfrm>
          <a:prstGeom prst="rect">
            <a:avLst/>
          </a:prstGeom>
        </p:spPr>
        <p:txBody>
          <a:bodyPr lIns="0" tIns="0" rIns="0" bIns="0" rtlCol="0" anchor="t">
            <a:spAutoFit/>
          </a:bodyPr>
          <a:lstStyle/>
          <a:p>
            <a:pPr algn="l">
              <a:lnSpc>
                <a:spcPts val="2936"/>
              </a:lnSpc>
            </a:pPr>
            <a:r>
              <a:rPr lang="en-US" sz="2400" dirty="0">
                <a:solidFill>
                  <a:srgbClr val="12263A"/>
                </a:solidFill>
                <a:latin typeface="Source Sans 3"/>
                <a:ea typeface="Source Sans 3"/>
                <a:cs typeface="Source Sans 3"/>
                <a:sym typeface="Source Sans 3"/>
              </a:rPr>
              <a:t>Tujuan </a:t>
            </a:r>
            <a:r>
              <a:rPr lang="en-US" sz="2400" dirty="0" err="1">
                <a:solidFill>
                  <a:srgbClr val="12263A"/>
                </a:solidFill>
                <a:latin typeface="Source Sans 3"/>
                <a:ea typeface="Source Sans 3"/>
                <a:cs typeface="Source Sans 3"/>
                <a:sym typeface="Source Sans 3"/>
              </a:rPr>
              <a:t>akhirnya</a:t>
            </a:r>
            <a:r>
              <a:rPr lang="en-US" sz="2400" dirty="0">
                <a:solidFill>
                  <a:srgbClr val="12263A"/>
                </a:solidFill>
                <a:latin typeface="Source Sans 3"/>
                <a:ea typeface="Source Sans 3"/>
                <a:cs typeface="Source Sans 3"/>
                <a:sym typeface="Source Sans 3"/>
              </a:rPr>
              <a:t>: </a:t>
            </a:r>
            <a:r>
              <a:rPr lang="en-US" sz="2400" dirty="0" err="1">
                <a:solidFill>
                  <a:srgbClr val="12263A"/>
                </a:solidFill>
                <a:latin typeface="Source Sans 3"/>
                <a:ea typeface="Source Sans 3"/>
                <a:cs typeface="Source Sans 3"/>
                <a:sym typeface="Source Sans 3"/>
              </a:rPr>
              <a:t>lulusan</a:t>
            </a:r>
            <a:r>
              <a:rPr lang="en-US" sz="2400" dirty="0">
                <a:solidFill>
                  <a:srgbClr val="12263A"/>
                </a:solidFill>
                <a:latin typeface="Source Sans 3"/>
                <a:ea typeface="Source Sans 3"/>
                <a:cs typeface="Source Sans 3"/>
                <a:sym typeface="Source Sans 3"/>
              </a:rPr>
              <a:t> </a:t>
            </a:r>
            <a:r>
              <a:rPr lang="en-US" sz="2400" dirty="0" err="1">
                <a:solidFill>
                  <a:srgbClr val="12263A"/>
                </a:solidFill>
                <a:latin typeface="Source Sans 3"/>
                <a:ea typeface="Source Sans 3"/>
                <a:cs typeface="Source Sans 3"/>
                <a:sym typeface="Source Sans 3"/>
              </a:rPr>
              <a:t>beriman</a:t>
            </a:r>
            <a:r>
              <a:rPr lang="en-US" sz="2400" dirty="0">
                <a:solidFill>
                  <a:srgbClr val="12263A"/>
                </a:solidFill>
                <a:latin typeface="Source Sans 3"/>
                <a:ea typeface="Source Sans 3"/>
                <a:cs typeface="Source Sans 3"/>
                <a:sym typeface="Source Sans 3"/>
              </a:rPr>
              <a:t>, </a:t>
            </a:r>
            <a:r>
              <a:rPr lang="en-US" sz="2400" dirty="0" err="1">
                <a:solidFill>
                  <a:srgbClr val="12263A"/>
                </a:solidFill>
                <a:latin typeface="Source Sans 3"/>
                <a:ea typeface="Source Sans 3"/>
                <a:cs typeface="Source Sans 3"/>
                <a:sym typeface="Source Sans 3"/>
              </a:rPr>
              <a:t>berakhlak</a:t>
            </a:r>
            <a:r>
              <a:rPr lang="en-US" sz="2400" dirty="0">
                <a:solidFill>
                  <a:srgbClr val="12263A"/>
                </a:solidFill>
                <a:latin typeface="Source Sans 3"/>
                <a:ea typeface="Source Sans 3"/>
                <a:cs typeface="Source Sans 3"/>
                <a:sym typeface="Source Sans 3"/>
              </a:rPr>
              <a:t> </a:t>
            </a:r>
            <a:r>
              <a:rPr lang="en-US" sz="2400" dirty="0" err="1">
                <a:solidFill>
                  <a:srgbClr val="12263A"/>
                </a:solidFill>
                <a:latin typeface="Source Sans 3"/>
                <a:ea typeface="Source Sans 3"/>
                <a:cs typeface="Source Sans 3"/>
                <a:sym typeface="Source Sans 3"/>
              </a:rPr>
              <a:t>mulia</a:t>
            </a:r>
            <a:r>
              <a:rPr lang="en-US" sz="2400" dirty="0">
                <a:solidFill>
                  <a:srgbClr val="12263A"/>
                </a:solidFill>
                <a:latin typeface="Source Sans 3"/>
                <a:ea typeface="Source Sans 3"/>
                <a:cs typeface="Source Sans 3"/>
                <a:sym typeface="Source Sans 3"/>
              </a:rPr>
              <a:t>, </a:t>
            </a:r>
            <a:r>
              <a:rPr lang="en-US" sz="2400" dirty="0" err="1">
                <a:solidFill>
                  <a:srgbClr val="12263A"/>
                </a:solidFill>
                <a:latin typeface="Source Sans 3"/>
                <a:ea typeface="Source Sans 3"/>
                <a:cs typeface="Source Sans 3"/>
                <a:sym typeface="Source Sans 3"/>
              </a:rPr>
              <a:t>berkarakter</a:t>
            </a:r>
            <a:r>
              <a:rPr lang="en-US" sz="2400" dirty="0">
                <a:solidFill>
                  <a:srgbClr val="12263A"/>
                </a:solidFill>
                <a:latin typeface="Source Sans 3"/>
                <a:ea typeface="Source Sans 3"/>
                <a:cs typeface="Source Sans 3"/>
                <a:sym typeface="Source Sans 3"/>
              </a:rPr>
              <a:t> Pancasila, </a:t>
            </a:r>
            <a:r>
              <a:rPr lang="en-US" sz="2400" dirty="0" err="1">
                <a:solidFill>
                  <a:srgbClr val="12263A"/>
                </a:solidFill>
                <a:latin typeface="Source Sans 3"/>
                <a:ea typeface="Source Sans 3"/>
                <a:cs typeface="Source Sans 3"/>
                <a:sym typeface="Source Sans 3"/>
              </a:rPr>
              <a:t>mandiri</a:t>
            </a:r>
            <a:r>
              <a:rPr lang="en-US" sz="2400" dirty="0">
                <a:solidFill>
                  <a:srgbClr val="12263A"/>
                </a:solidFill>
                <a:latin typeface="Source Sans 3"/>
                <a:ea typeface="Source Sans 3"/>
                <a:cs typeface="Source Sans 3"/>
                <a:sym typeface="Source Sans 3"/>
              </a:rPr>
              <a:t>, dan </a:t>
            </a:r>
            <a:r>
              <a:rPr lang="en-US" sz="2400" dirty="0" err="1">
                <a:solidFill>
                  <a:srgbClr val="12263A"/>
                </a:solidFill>
                <a:latin typeface="Source Sans 3"/>
                <a:ea typeface="Source Sans 3"/>
                <a:cs typeface="Source Sans 3"/>
                <a:sym typeface="Source Sans 3"/>
              </a:rPr>
              <a:t>mampu</a:t>
            </a:r>
            <a:r>
              <a:rPr lang="en-US" sz="2400" dirty="0">
                <a:solidFill>
                  <a:srgbClr val="12263A"/>
                </a:solidFill>
                <a:latin typeface="Source Sans 3"/>
                <a:ea typeface="Source Sans 3"/>
                <a:cs typeface="Source Sans 3"/>
                <a:sym typeface="Source Sans 3"/>
              </a:rPr>
              <a:t> </a:t>
            </a:r>
            <a:r>
              <a:rPr lang="en-US" sz="2400" dirty="0" err="1">
                <a:solidFill>
                  <a:srgbClr val="12263A"/>
                </a:solidFill>
                <a:latin typeface="Source Sans 3"/>
                <a:ea typeface="Source Sans 3"/>
                <a:cs typeface="Source Sans 3"/>
                <a:sym typeface="Source Sans 3"/>
              </a:rPr>
              <a:t>berkontribusi</a:t>
            </a:r>
            <a:r>
              <a:rPr lang="en-US" sz="2400" dirty="0">
                <a:solidFill>
                  <a:srgbClr val="12263A"/>
                </a:solidFill>
                <a:latin typeface="Source Sans 3"/>
                <a:ea typeface="Source Sans 3"/>
                <a:cs typeface="Source Sans 3"/>
                <a:sym typeface="Source Sans 3"/>
              </a:rPr>
              <a:t> </a:t>
            </a:r>
            <a:r>
              <a:rPr lang="en-US" sz="2400" dirty="0" err="1">
                <a:solidFill>
                  <a:srgbClr val="12263A"/>
                </a:solidFill>
                <a:latin typeface="Source Sans 3"/>
                <a:ea typeface="Source Sans 3"/>
                <a:cs typeface="Source Sans 3"/>
                <a:sym typeface="Source Sans 3"/>
              </a:rPr>
              <a:t>bagi</a:t>
            </a:r>
            <a:r>
              <a:rPr lang="en-US" sz="2400" dirty="0">
                <a:solidFill>
                  <a:srgbClr val="12263A"/>
                </a:solidFill>
                <a:latin typeface="Source Sans 3"/>
                <a:ea typeface="Source Sans 3"/>
                <a:cs typeface="Source Sans 3"/>
                <a:sym typeface="Source Sans 3"/>
              </a:rPr>
              <a:t> </a:t>
            </a:r>
            <a:r>
              <a:rPr lang="en-US" sz="2400" dirty="0" err="1">
                <a:solidFill>
                  <a:srgbClr val="12263A"/>
                </a:solidFill>
                <a:latin typeface="Source Sans 3"/>
                <a:ea typeface="Source Sans 3"/>
                <a:cs typeface="Source Sans 3"/>
                <a:sym typeface="Source Sans 3"/>
              </a:rPr>
              <a:t>masyarakat</a:t>
            </a:r>
            <a:r>
              <a:rPr lang="en-US" sz="2400" dirty="0">
                <a:solidFill>
                  <a:srgbClr val="12263A"/>
                </a:solidFill>
                <a:latin typeface="Source Sans 3"/>
                <a:ea typeface="Source Sans 3"/>
                <a:cs typeface="Source Sans 3"/>
                <a:sym typeface="Source Sans 3"/>
              </a:rPr>
              <a:t>.</a:t>
            </a:r>
          </a:p>
        </p:txBody>
      </p:sp>
      <p:sp>
        <p:nvSpPr>
          <p:cNvPr id="20" name="TextBox 20"/>
          <p:cNvSpPr txBox="1"/>
          <p:nvPr/>
        </p:nvSpPr>
        <p:spPr>
          <a:xfrm>
            <a:off x="1067628" y="3245563"/>
            <a:ext cx="7429500" cy="714375"/>
          </a:xfrm>
          <a:prstGeom prst="rect">
            <a:avLst/>
          </a:prstGeom>
        </p:spPr>
        <p:txBody>
          <a:bodyPr lIns="0" tIns="0" rIns="0" bIns="0" rtlCol="0" anchor="t">
            <a:spAutoFit/>
          </a:bodyPr>
          <a:lstStyle/>
          <a:p>
            <a:pPr algn="l">
              <a:lnSpc>
                <a:spcPts val="2879"/>
              </a:lnSpc>
            </a:pPr>
            <a:r>
              <a:rPr lang="en-US" sz="2400" b="1" dirty="0" err="1">
                <a:solidFill>
                  <a:srgbClr val="072A4A"/>
                </a:solidFill>
                <a:latin typeface="Montserrat Bold"/>
                <a:ea typeface="Montserrat Bold"/>
                <a:cs typeface="Montserrat Bold"/>
                <a:sym typeface="Montserrat Bold"/>
              </a:rPr>
              <a:t>Dirumuskan</a:t>
            </a:r>
            <a:r>
              <a:rPr lang="en-US" sz="2400" b="1" dirty="0">
                <a:solidFill>
                  <a:srgbClr val="072A4A"/>
                </a:solidFill>
                <a:latin typeface="Montserrat Bold"/>
                <a:ea typeface="Montserrat Bold"/>
                <a:cs typeface="Montserrat Bold"/>
                <a:sym typeface="Montserrat Bold"/>
              </a:rPr>
              <a:t> </a:t>
            </a:r>
            <a:r>
              <a:rPr lang="en-US" sz="2400" b="1" dirty="0" err="1">
                <a:solidFill>
                  <a:srgbClr val="072A4A"/>
                </a:solidFill>
                <a:latin typeface="Montserrat Bold"/>
                <a:ea typeface="Montserrat Bold"/>
                <a:cs typeface="Montserrat Bold"/>
                <a:sym typeface="Montserrat Bold"/>
              </a:rPr>
              <a:t>sebagai</a:t>
            </a:r>
            <a:endParaRPr lang="en-US" sz="2400" b="1" dirty="0">
              <a:solidFill>
                <a:srgbClr val="072A4A"/>
              </a:solidFill>
              <a:latin typeface="Montserrat Bold"/>
              <a:ea typeface="Montserrat Bold"/>
              <a:cs typeface="Montserrat Bold"/>
              <a:sym typeface="Montserrat Bold"/>
            </a:endParaRPr>
          </a:p>
          <a:p>
            <a:pPr algn="l">
              <a:lnSpc>
                <a:spcPts val="2879"/>
              </a:lnSpc>
            </a:pPr>
            <a:r>
              <a:rPr lang="en-US" sz="2400" b="1" dirty="0">
                <a:solidFill>
                  <a:srgbClr val="072A4A"/>
                </a:solidFill>
                <a:latin typeface="Montserrat Bold"/>
                <a:ea typeface="Montserrat Bold"/>
                <a:cs typeface="Montserrat Bold"/>
                <a:sym typeface="Montserrat Bold"/>
              </a:rPr>
              <a:t>CAPAIAN PEMBELAJARAN LULUSAN (CPL)</a:t>
            </a:r>
          </a:p>
        </p:txBody>
      </p:sp>
      <p:grpSp>
        <p:nvGrpSpPr>
          <p:cNvPr id="21" name="Group 21"/>
          <p:cNvGrpSpPr/>
          <p:nvPr/>
        </p:nvGrpSpPr>
        <p:grpSpPr>
          <a:xfrm>
            <a:off x="762000" y="9582150"/>
            <a:ext cx="266700" cy="266700"/>
            <a:chOff x="0" y="0"/>
            <a:chExt cx="355600" cy="355600"/>
          </a:xfrm>
        </p:grpSpPr>
        <p:sp>
          <p:nvSpPr>
            <p:cNvPr id="22" name="Freeform 22"/>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23" name="TextBox 23"/>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24" name="TextBox 24"/>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072A4A"/>
                </a:solidFill>
                <a:latin typeface="Montserrat Bold"/>
                <a:ea typeface="Montserrat Bold"/>
                <a:cs typeface="Montserrat Bold"/>
                <a:sym typeface="Montserrat Bold"/>
              </a:rPr>
              <a:t>UNS  |  LPPMP</a:t>
            </a:r>
          </a:p>
        </p:txBody>
      </p:sp>
      <p:sp>
        <p:nvSpPr>
          <p:cNvPr id="25" name="TextBox 25"/>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5D7184"/>
                </a:solidFill>
                <a:latin typeface="Source Sans 3"/>
                <a:ea typeface="Source Sans 3"/>
                <a:cs typeface="Source Sans 3"/>
                <a:sym typeface="Source Sans 3"/>
              </a:rPr>
              <a:t>Universitas Sebelas Maret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7FA"/>
        </a:solidFill>
        <a:effectLst/>
      </p:bgPr>
    </p:bg>
    <p:spTree>
      <p:nvGrpSpPr>
        <p:cNvPr id="1" name=""/>
        <p:cNvGrpSpPr/>
        <p:nvPr/>
      </p:nvGrpSpPr>
      <p:grpSpPr>
        <a:xfrm>
          <a:off x="0" y="0"/>
          <a:ext cx="0" cy="0"/>
          <a:chOff x="0" y="0"/>
          <a:chExt cx="0" cy="0"/>
        </a:xfrm>
      </p:grpSpPr>
      <p:sp>
        <p:nvSpPr>
          <p:cNvPr id="2" name="TextBox 2"/>
          <p:cNvSpPr txBox="1"/>
          <p:nvPr/>
        </p:nvSpPr>
        <p:spPr>
          <a:xfrm>
            <a:off x="1047750" y="647700"/>
            <a:ext cx="4286250" cy="281940"/>
          </a:xfrm>
          <a:prstGeom prst="rect">
            <a:avLst/>
          </a:prstGeom>
        </p:spPr>
        <p:txBody>
          <a:bodyPr lIns="0" tIns="0" rIns="0" bIns="0" rtlCol="0" anchor="t">
            <a:spAutoFit/>
          </a:bodyPr>
          <a:lstStyle/>
          <a:p>
            <a:pPr algn="l">
              <a:lnSpc>
                <a:spcPts val="2310"/>
              </a:lnSpc>
            </a:pPr>
            <a:r>
              <a:rPr lang="en-US" sz="1650" b="1" spc="132">
                <a:solidFill>
                  <a:srgbClr val="0B5F9E"/>
                </a:solidFill>
                <a:latin typeface="Source Sans 3 Bold"/>
                <a:ea typeface="Source Sans 3 Bold"/>
                <a:cs typeface="Source Sans 3 Bold"/>
                <a:sym typeface="Source Sans 3 Bold"/>
              </a:rPr>
              <a:t>PASAL 7 &amp; 8</a:t>
            </a:r>
          </a:p>
        </p:txBody>
      </p:sp>
      <p:sp>
        <p:nvSpPr>
          <p:cNvPr id="3" name="TextBox 3"/>
          <p:cNvSpPr txBox="1"/>
          <p:nvPr/>
        </p:nvSpPr>
        <p:spPr>
          <a:xfrm>
            <a:off x="1047750" y="1133475"/>
            <a:ext cx="14763750" cy="587693"/>
          </a:xfrm>
          <a:prstGeom prst="rect">
            <a:avLst/>
          </a:prstGeom>
        </p:spPr>
        <p:txBody>
          <a:bodyPr lIns="0" tIns="0" rIns="0" bIns="0" rtlCol="0" anchor="t">
            <a:spAutoFit/>
          </a:bodyPr>
          <a:lstStyle/>
          <a:p>
            <a:pPr algn="l">
              <a:lnSpc>
                <a:spcPts val="4567"/>
              </a:lnSpc>
            </a:pPr>
            <a:r>
              <a:rPr lang="en-US" sz="4350" b="1">
                <a:solidFill>
                  <a:srgbClr val="12263A"/>
                </a:solidFill>
                <a:latin typeface="Montserrat Bold"/>
                <a:ea typeface="Montserrat Bold"/>
                <a:cs typeface="Montserrat Bold"/>
                <a:sym typeface="Montserrat Bold"/>
              </a:rPr>
              <a:t>Capaian Pembelajaran Lulusan</a:t>
            </a:r>
          </a:p>
        </p:txBody>
      </p:sp>
      <p:grpSp>
        <p:nvGrpSpPr>
          <p:cNvPr id="4" name="Group 4"/>
          <p:cNvGrpSpPr/>
          <p:nvPr/>
        </p:nvGrpSpPr>
        <p:grpSpPr>
          <a:xfrm>
            <a:off x="1047750" y="1952625"/>
            <a:ext cx="857250" cy="57150"/>
            <a:chOff x="0" y="0"/>
            <a:chExt cx="1143000" cy="76200"/>
          </a:xfrm>
        </p:grpSpPr>
        <p:sp>
          <p:nvSpPr>
            <p:cNvPr id="5" name="Freeform 5"/>
            <p:cNvSpPr/>
            <p:nvPr/>
          </p:nvSpPr>
          <p:spPr>
            <a:xfrm>
              <a:off x="0" y="0"/>
              <a:ext cx="1143000" cy="76200"/>
            </a:xfrm>
            <a:custGeom>
              <a:avLst/>
              <a:gdLst/>
              <a:ahLst/>
              <a:cxnLst/>
              <a:rect l="l" t="t" r="r" b="b"/>
              <a:pathLst>
                <a:path w="1143000" h="76200">
                  <a:moveTo>
                    <a:pt x="0" y="0"/>
                  </a:moveTo>
                  <a:lnTo>
                    <a:pt x="1143000" y="0"/>
                  </a:lnTo>
                  <a:lnTo>
                    <a:pt x="1143000" y="76200"/>
                  </a:lnTo>
                  <a:lnTo>
                    <a:pt x="0" y="76200"/>
                  </a:lnTo>
                  <a:close/>
                </a:path>
              </a:pathLst>
            </a:custGeom>
            <a:solidFill>
              <a:srgbClr val="F2B544"/>
            </a:solidFill>
            <a:ln cap="sq">
              <a:noFill/>
              <a:prstDash val="solid"/>
              <a:miter/>
            </a:ln>
          </p:spPr>
          <p:txBody>
            <a:bodyPr/>
            <a:lstStyle/>
            <a:p>
              <a:endParaRPr lang="id-ID"/>
            </a:p>
          </p:txBody>
        </p:sp>
        <p:sp>
          <p:nvSpPr>
            <p:cNvPr id="6" name="TextBox 6"/>
            <p:cNvSpPr txBox="1"/>
            <p:nvPr/>
          </p:nvSpPr>
          <p:spPr>
            <a:xfrm>
              <a:off x="0" y="-38100"/>
              <a:ext cx="1143000" cy="114300"/>
            </a:xfrm>
            <a:prstGeom prst="rect">
              <a:avLst/>
            </a:prstGeom>
          </p:spPr>
          <p:txBody>
            <a:bodyPr lIns="50800" tIns="50800" rIns="50800" bIns="50800" rtlCol="0" anchor="ctr"/>
            <a:lstStyle/>
            <a:p>
              <a:pPr algn="l">
                <a:lnSpc>
                  <a:spcPts val="1679"/>
                </a:lnSpc>
              </a:pPr>
              <a:endParaRPr/>
            </a:p>
          </p:txBody>
        </p:sp>
      </p:grpSp>
      <p:grpSp>
        <p:nvGrpSpPr>
          <p:cNvPr id="7" name="Group 7"/>
          <p:cNvGrpSpPr/>
          <p:nvPr/>
        </p:nvGrpSpPr>
        <p:grpSpPr>
          <a:xfrm>
            <a:off x="1047750" y="2952750"/>
            <a:ext cx="3429000" cy="1381125"/>
            <a:chOff x="0" y="0"/>
            <a:chExt cx="4572000" cy="1841500"/>
          </a:xfrm>
        </p:grpSpPr>
        <p:sp>
          <p:nvSpPr>
            <p:cNvPr id="8" name="Freeform 8"/>
            <p:cNvSpPr/>
            <p:nvPr/>
          </p:nvSpPr>
          <p:spPr>
            <a:xfrm>
              <a:off x="0" y="0"/>
              <a:ext cx="4572000" cy="1841500"/>
            </a:xfrm>
            <a:custGeom>
              <a:avLst/>
              <a:gdLst/>
              <a:ahLst/>
              <a:cxnLst/>
              <a:rect l="l" t="t" r="r" b="b"/>
              <a:pathLst>
                <a:path w="4572000" h="1841500">
                  <a:moveTo>
                    <a:pt x="63500" y="0"/>
                  </a:moveTo>
                  <a:lnTo>
                    <a:pt x="4508500" y="0"/>
                  </a:lnTo>
                  <a:cubicBezTo>
                    <a:pt x="4543570" y="0"/>
                    <a:pt x="4572000" y="28430"/>
                    <a:pt x="4572000" y="63500"/>
                  </a:cubicBezTo>
                  <a:lnTo>
                    <a:pt x="4572000" y="1778000"/>
                  </a:lnTo>
                  <a:cubicBezTo>
                    <a:pt x="4572000" y="1813070"/>
                    <a:pt x="4543570" y="1841500"/>
                    <a:pt x="4508500" y="1841500"/>
                  </a:cubicBezTo>
                  <a:lnTo>
                    <a:pt x="63500" y="1841500"/>
                  </a:lnTo>
                  <a:cubicBezTo>
                    <a:pt x="28430" y="1841500"/>
                    <a:pt x="0" y="1813070"/>
                    <a:pt x="0" y="1778000"/>
                  </a:cubicBezTo>
                  <a:lnTo>
                    <a:pt x="0" y="63500"/>
                  </a:lnTo>
                  <a:cubicBezTo>
                    <a:pt x="0" y="28430"/>
                    <a:pt x="28430" y="0"/>
                    <a:pt x="63500" y="0"/>
                  </a:cubicBezTo>
                  <a:close/>
                </a:path>
              </a:pathLst>
            </a:custGeom>
            <a:solidFill>
              <a:srgbClr val="0B5F9E"/>
            </a:solidFill>
            <a:ln cap="sq">
              <a:noFill/>
              <a:prstDash val="solid"/>
              <a:miter/>
            </a:ln>
          </p:spPr>
          <p:txBody>
            <a:bodyPr/>
            <a:lstStyle/>
            <a:p>
              <a:endParaRPr lang="id-ID"/>
            </a:p>
          </p:txBody>
        </p:sp>
        <p:sp>
          <p:nvSpPr>
            <p:cNvPr id="9" name="TextBox 9"/>
            <p:cNvSpPr txBox="1"/>
            <p:nvPr/>
          </p:nvSpPr>
          <p:spPr>
            <a:xfrm>
              <a:off x="0" y="9525"/>
              <a:ext cx="4572000" cy="18319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Ilmu &amp; keterampilan</a:t>
              </a:r>
            </a:p>
            <a:p>
              <a:pPr algn="ctr">
                <a:lnSpc>
                  <a:spcPts val="2156"/>
                </a:lnSpc>
              </a:pPr>
              <a:r>
                <a:rPr lang="en-US" sz="1875" b="1">
                  <a:solidFill>
                    <a:srgbClr val="FFFFFF"/>
                  </a:solidFill>
                  <a:latin typeface="Source Sans 3 Bold"/>
                  <a:ea typeface="Source Sans 3 Bold"/>
                  <a:cs typeface="Source Sans 3 Bold"/>
                  <a:sym typeface="Source Sans 3 Bold"/>
                </a:rPr>
                <a:t>spesifik</a:t>
              </a:r>
            </a:p>
          </p:txBody>
        </p:sp>
      </p:grpSp>
      <p:grpSp>
        <p:nvGrpSpPr>
          <p:cNvPr id="10" name="Group 10"/>
          <p:cNvGrpSpPr/>
          <p:nvPr/>
        </p:nvGrpSpPr>
        <p:grpSpPr>
          <a:xfrm>
            <a:off x="5238750" y="2952750"/>
            <a:ext cx="3429000" cy="1381125"/>
            <a:chOff x="0" y="0"/>
            <a:chExt cx="4572000" cy="1841500"/>
          </a:xfrm>
        </p:grpSpPr>
        <p:sp>
          <p:nvSpPr>
            <p:cNvPr id="11" name="Freeform 11"/>
            <p:cNvSpPr/>
            <p:nvPr/>
          </p:nvSpPr>
          <p:spPr>
            <a:xfrm>
              <a:off x="0" y="0"/>
              <a:ext cx="4572000" cy="1841500"/>
            </a:xfrm>
            <a:custGeom>
              <a:avLst/>
              <a:gdLst/>
              <a:ahLst/>
              <a:cxnLst/>
              <a:rect l="l" t="t" r="r" b="b"/>
              <a:pathLst>
                <a:path w="4572000" h="1841500">
                  <a:moveTo>
                    <a:pt x="63500" y="0"/>
                  </a:moveTo>
                  <a:lnTo>
                    <a:pt x="4508500" y="0"/>
                  </a:lnTo>
                  <a:cubicBezTo>
                    <a:pt x="4543570" y="0"/>
                    <a:pt x="4572000" y="28430"/>
                    <a:pt x="4572000" y="63500"/>
                  </a:cubicBezTo>
                  <a:lnTo>
                    <a:pt x="4572000" y="1778000"/>
                  </a:lnTo>
                  <a:cubicBezTo>
                    <a:pt x="4572000" y="1813070"/>
                    <a:pt x="4543570" y="1841500"/>
                    <a:pt x="4508500" y="1841500"/>
                  </a:cubicBezTo>
                  <a:lnTo>
                    <a:pt x="63500" y="1841500"/>
                  </a:lnTo>
                  <a:cubicBezTo>
                    <a:pt x="28430" y="1841500"/>
                    <a:pt x="0" y="1813070"/>
                    <a:pt x="0" y="1778000"/>
                  </a:cubicBezTo>
                  <a:lnTo>
                    <a:pt x="0" y="63500"/>
                  </a:lnTo>
                  <a:cubicBezTo>
                    <a:pt x="0" y="28430"/>
                    <a:pt x="28430" y="0"/>
                    <a:pt x="63500" y="0"/>
                  </a:cubicBezTo>
                  <a:close/>
                </a:path>
              </a:pathLst>
            </a:custGeom>
            <a:solidFill>
              <a:srgbClr val="247A66"/>
            </a:solidFill>
            <a:ln cap="sq">
              <a:noFill/>
              <a:prstDash val="solid"/>
              <a:miter/>
            </a:ln>
          </p:spPr>
          <p:txBody>
            <a:bodyPr/>
            <a:lstStyle/>
            <a:p>
              <a:endParaRPr lang="id-ID"/>
            </a:p>
          </p:txBody>
        </p:sp>
        <p:sp>
          <p:nvSpPr>
            <p:cNvPr id="12" name="TextBox 12"/>
            <p:cNvSpPr txBox="1"/>
            <p:nvPr/>
          </p:nvSpPr>
          <p:spPr>
            <a:xfrm>
              <a:off x="0" y="9525"/>
              <a:ext cx="4572000" cy="18319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Kecakapan umum</a:t>
              </a:r>
            </a:p>
          </p:txBody>
        </p:sp>
      </p:grpSp>
      <p:grpSp>
        <p:nvGrpSpPr>
          <p:cNvPr id="13" name="Group 13"/>
          <p:cNvGrpSpPr/>
          <p:nvPr/>
        </p:nvGrpSpPr>
        <p:grpSpPr>
          <a:xfrm>
            <a:off x="9429750" y="2952750"/>
            <a:ext cx="3429000" cy="1381125"/>
            <a:chOff x="0" y="0"/>
            <a:chExt cx="4572000" cy="1841500"/>
          </a:xfrm>
        </p:grpSpPr>
        <p:sp>
          <p:nvSpPr>
            <p:cNvPr id="14" name="Freeform 14"/>
            <p:cNvSpPr/>
            <p:nvPr/>
          </p:nvSpPr>
          <p:spPr>
            <a:xfrm>
              <a:off x="0" y="0"/>
              <a:ext cx="4572000" cy="1841500"/>
            </a:xfrm>
            <a:custGeom>
              <a:avLst/>
              <a:gdLst/>
              <a:ahLst/>
              <a:cxnLst/>
              <a:rect l="l" t="t" r="r" b="b"/>
              <a:pathLst>
                <a:path w="4572000" h="1841500">
                  <a:moveTo>
                    <a:pt x="63500" y="0"/>
                  </a:moveTo>
                  <a:lnTo>
                    <a:pt x="4508500" y="0"/>
                  </a:lnTo>
                  <a:cubicBezTo>
                    <a:pt x="4543570" y="0"/>
                    <a:pt x="4572000" y="28430"/>
                    <a:pt x="4572000" y="63500"/>
                  </a:cubicBezTo>
                  <a:lnTo>
                    <a:pt x="4572000" y="1778000"/>
                  </a:lnTo>
                  <a:cubicBezTo>
                    <a:pt x="4572000" y="1813070"/>
                    <a:pt x="4543570" y="1841500"/>
                    <a:pt x="4508500" y="1841500"/>
                  </a:cubicBezTo>
                  <a:lnTo>
                    <a:pt x="63500" y="1841500"/>
                  </a:lnTo>
                  <a:cubicBezTo>
                    <a:pt x="28430" y="1841500"/>
                    <a:pt x="0" y="1813070"/>
                    <a:pt x="0" y="1778000"/>
                  </a:cubicBezTo>
                  <a:lnTo>
                    <a:pt x="0" y="63500"/>
                  </a:lnTo>
                  <a:cubicBezTo>
                    <a:pt x="0" y="28430"/>
                    <a:pt x="28430" y="0"/>
                    <a:pt x="63500" y="0"/>
                  </a:cubicBezTo>
                  <a:close/>
                </a:path>
              </a:pathLst>
            </a:custGeom>
            <a:solidFill>
              <a:srgbClr val="0B5F9E"/>
            </a:solidFill>
            <a:ln cap="sq">
              <a:noFill/>
              <a:prstDash val="solid"/>
              <a:miter/>
            </a:ln>
          </p:spPr>
          <p:txBody>
            <a:bodyPr/>
            <a:lstStyle/>
            <a:p>
              <a:endParaRPr lang="id-ID"/>
            </a:p>
          </p:txBody>
        </p:sp>
        <p:sp>
          <p:nvSpPr>
            <p:cNvPr id="15" name="TextBox 15"/>
            <p:cNvSpPr txBox="1"/>
            <p:nvPr/>
          </p:nvSpPr>
          <p:spPr>
            <a:xfrm>
              <a:off x="0" y="9525"/>
              <a:ext cx="4572000" cy="18319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Kesiapan kerja /</a:t>
              </a:r>
            </a:p>
            <a:p>
              <a:pPr algn="ctr">
                <a:lnSpc>
                  <a:spcPts val="2156"/>
                </a:lnSpc>
              </a:pPr>
              <a:r>
                <a:rPr lang="en-US" sz="1875" b="1">
                  <a:solidFill>
                    <a:srgbClr val="FFFFFF"/>
                  </a:solidFill>
                  <a:latin typeface="Source Sans 3 Bold"/>
                  <a:ea typeface="Source Sans 3 Bold"/>
                  <a:cs typeface="Source Sans 3 Bold"/>
                  <a:sym typeface="Source Sans 3 Bold"/>
                </a:rPr>
                <a:t>studi lanjut</a:t>
              </a:r>
            </a:p>
          </p:txBody>
        </p:sp>
      </p:grpSp>
      <p:grpSp>
        <p:nvGrpSpPr>
          <p:cNvPr id="16" name="Group 16"/>
          <p:cNvGrpSpPr/>
          <p:nvPr/>
        </p:nvGrpSpPr>
        <p:grpSpPr>
          <a:xfrm>
            <a:off x="13620750" y="2952750"/>
            <a:ext cx="3429000" cy="1381125"/>
            <a:chOff x="0" y="0"/>
            <a:chExt cx="4572000" cy="1841500"/>
          </a:xfrm>
        </p:grpSpPr>
        <p:sp>
          <p:nvSpPr>
            <p:cNvPr id="17" name="Freeform 17"/>
            <p:cNvSpPr/>
            <p:nvPr/>
          </p:nvSpPr>
          <p:spPr>
            <a:xfrm>
              <a:off x="0" y="0"/>
              <a:ext cx="4572000" cy="1841500"/>
            </a:xfrm>
            <a:custGeom>
              <a:avLst/>
              <a:gdLst/>
              <a:ahLst/>
              <a:cxnLst/>
              <a:rect l="l" t="t" r="r" b="b"/>
              <a:pathLst>
                <a:path w="4572000" h="1841500">
                  <a:moveTo>
                    <a:pt x="63500" y="0"/>
                  </a:moveTo>
                  <a:lnTo>
                    <a:pt x="4508500" y="0"/>
                  </a:lnTo>
                  <a:cubicBezTo>
                    <a:pt x="4543570" y="0"/>
                    <a:pt x="4572000" y="28430"/>
                    <a:pt x="4572000" y="63500"/>
                  </a:cubicBezTo>
                  <a:lnTo>
                    <a:pt x="4572000" y="1778000"/>
                  </a:lnTo>
                  <a:cubicBezTo>
                    <a:pt x="4572000" y="1813070"/>
                    <a:pt x="4543570" y="1841500"/>
                    <a:pt x="4508500" y="1841500"/>
                  </a:cubicBezTo>
                  <a:lnTo>
                    <a:pt x="63500" y="1841500"/>
                  </a:lnTo>
                  <a:cubicBezTo>
                    <a:pt x="28430" y="1841500"/>
                    <a:pt x="0" y="1813070"/>
                    <a:pt x="0" y="1778000"/>
                  </a:cubicBezTo>
                  <a:lnTo>
                    <a:pt x="0" y="63500"/>
                  </a:lnTo>
                  <a:cubicBezTo>
                    <a:pt x="0" y="28430"/>
                    <a:pt x="28430" y="0"/>
                    <a:pt x="63500" y="0"/>
                  </a:cubicBezTo>
                  <a:close/>
                </a:path>
              </a:pathLst>
            </a:custGeom>
            <a:solidFill>
              <a:srgbClr val="247A66"/>
            </a:solidFill>
            <a:ln cap="sq">
              <a:noFill/>
              <a:prstDash val="solid"/>
              <a:miter/>
            </a:ln>
          </p:spPr>
          <p:txBody>
            <a:bodyPr/>
            <a:lstStyle/>
            <a:p>
              <a:endParaRPr lang="id-ID"/>
            </a:p>
          </p:txBody>
        </p:sp>
        <p:sp>
          <p:nvSpPr>
            <p:cNvPr id="18" name="TextBox 18"/>
            <p:cNvSpPr txBox="1"/>
            <p:nvPr/>
          </p:nvSpPr>
          <p:spPr>
            <a:xfrm>
              <a:off x="0" y="9525"/>
              <a:ext cx="4572000" cy="18319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Nalar kritis &amp;</a:t>
              </a:r>
            </a:p>
            <a:p>
              <a:pPr algn="ctr">
                <a:lnSpc>
                  <a:spcPts val="2156"/>
                </a:lnSpc>
              </a:pPr>
              <a:r>
                <a:rPr lang="en-US" sz="1875" b="1">
                  <a:solidFill>
                    <a:srgbClr val="FFFFFF"/>
                  </a:solidFill>
                  <a:latin typeface="Source Sans 3 Bold"/>
                  <a:ea typeface="Source Sans 3 Bold"/>
                  <a:cs typeface="Source Sans 3 Bold"/>
                  <a:sym typeface="Source Sans 3 Bold"/>
                </a:rPr>
                <a:t>intelektual</a:t>
              </a:r>
            </a:p>
          </p:txBody>
        </p:sp>
      </p:grpSp>
      <p:sp>
        <p:nvSpPr>
          <p:cNvPr id="19" name="AutoShape 19"/>
          <p:cNvSpPr/>
          <p:nvPr/>
        </p:nvSpPr>
        <p:spPr>
          <a:xfrm>
            <a:off x="4476750" y="3638550"/>
            <a:ext cx="762000" cy="0"/>
          </a:xfrm>
          <a:prstGeom prst="line">
            <a:avLst/>
          </a:prstGeom>
          <a:ln w="38100" cap="rnd">
            <a:solidFill>
              <a:srgbClr val="F2B544"/>
            </a:solidFill>
            <a:prstDash val="solid"/>
            <a:headEnd type="none" w="sm" len="sm"/>
            <a:tailEnd type="none" w="sm" len="sm"/>
          </a:ln>
        </p:spPr>
        <p:txBody>
          <a:bodyPr/>
          <a:lstStyle/>
          <a:p>
            <a:endParaRPr lang="id-ID"/>
          </a:p>
        </p:txBody>
      </p:sp>
      <p:sp>
        <p:nvSpPr>
          <p:cNvPr id="20" name="AutoShape 20"/>
          <p:cNvSpPr/>
          <p:nvPr/>
        </p:nvSpPr>
        <p:spPr>
          <a:xfrm>
            <a:off x="8667750" y="3638550"/>
            <a:ext cx="762000" cy="0"/>
          </a:xfrm>
          <a:prstGeom prst="line">
            <a:avLst/>
          </a:prstGeom>
          <a:ln w="38100" cap="rnd">
            <a:solidFill>
              <a:srgbClr val="F2B544"/>
            </a:solidFill>
            <a:prstDash val="solid"/>
            <a:headEnd type="none" w="sm" len="sm"/>
            <a:tailEnd type="none" w="sm" len="sm"/>
          </a:ln>
        </p:spPr>
        <p:txBody>
          <a:bodyPr/>
          <a:lstStyle/>
          <a:p>
            <a:endParaRPr lang="id-ID"/>
          </a:p>
        </p:txBody>
      </p:sp>
      <p:sp>
        <p:nvSpPr>
          <p:cNvPr id="21" name="AutoShape 21"/>
          <p:cNvSpPr/>
          <p:nvPr/>
        </p:nvSpPr>
        <p:spPr>
          <a:xfrm>
            <a:off x="12858750" y="3638550"/>
            <a:ext cx="762000" cy="0"/>
          </a:xfrm>
          <a:prstGeom prst="line">
            <a:avLst/>
          </a:prstGeom>
          <a:ln w="38100" cap="rnd">
            <a:solidFill>
              <a:srgbClr val="F2B544"/>
            </a:solidFill>
            <a:prstDash val="solid"/>
            <a:headEnd type="none" w="sm" len="sm"/>
            <a:tailEnd type="none" w="sm" len="sm"/>
          </a:ln>
        </p:spPr>
        <p:txBody>
          <a:bodyPr/>
          <a:lstStyle/>
          <a:p>
            <a:endParaRPr lang="id-ID"/>
          </a:p>
        </p:txBody>
      </p:sp>
      <p:sp>
        <p:nvSpPr>
          <p:cNvPr id="22" name="TextBox 22"/>
          <p:cNvSpPr txBox="1"/>
          <p:nvPr/>
        </p:nvSpPr>
        <p:spPr>
          <a:xfrm>
            <a:off x="1047750" y="5067300"/>
            <a:ext cx="15716250" cy="747713"/>
          </a:xfrm>
          <a:prstGeom prst="rect">
            <a:avLst/>
          </a:prstGeom>
        </p:spPr>
        <p:txBody>
          <a:bodyPr lIns="0" tIns="0" rIns="0" bIns="0" rtlCol="0" anchor="t">
            <a:spAutoFit/>
          </a:bodyPr>
          <a:lstStyle/>
          <a:p>
            <a:pPr algn="l">
              <a:lnSpc>
                <a:spcPts val="3037"/>
              </a:lnSpc>
            </a:pPr>
            <a:r>
              <a:rPr lang="en-US" sz="2250">
                <a:solidFill>
                  <a:srgbClr val="12263A"/>
                </a:solidFill>
                <a:latin typeface="Source Sans 3"/>
                <a:ea typeface="Source Sans 3"/>
                <a:cs typeface="Source Sans 3"/>
                <a:sym typeface="Source Sans 3"/>
              </a:rPr>
              <a:t>Program studi menyusun CPL bersama pemangku kepentingan dan dunia kerja—dengan memperhatikan visi-misi, KKNI, perkembangan ilmu, dan kebutuhan kompetensi.</a:t>
            </a:r>
          </a:p>
        </p:txBody>
      </p:sp>
      <p:grpSp>
        <p:nvGrpSpPr>
          <p:cNvPr id="23" name="Group 23"/>
          <p:cNvGrpSpPr/>
          <p:nvPr/>
        </p:nvGrpSpPr>
        <p:grpSpPr>
          <a:xfrm>
            <a:off x="1333500" y="7439024"/>
            <a:ext cx="16344900" cy="2200275"/>
            <a:chOff x="0" y="0"/>
            <a:chExt cx="19558000" cy="1905000"/>
          </a:xfrm>
        </p:grpSpPr>
        <p:sp>
          <p:nvSpPr>
            <p:cNvPr id="24" name="Freeform 24"/>
            <p:cNvSpPr/>
            <p:nvPr/>
          </p:nvSpPr>
          <p:spPr>
            <a:xfrm>
              <a:off x="0" y="0"/>
              <a:ext cx="19558000" cy="1905000"/>
            </a:xfrm>
            <a:custGeom>
              <a:avLst/>
              <a:gdLst/>
              <a:ahLst/>
              <a:cxnLst/>
              <a:rect l="l" t="t" r="r" b="b"/>
              <a:pathLst>
                <a:path w="19558000" h="1905000">
                  <a:moveTo>
                    <a:pt x="0" y="0"/>
                  </a:moveTo>
                  <a:lnTo>
                    <a:pt x="19558000" y="0"/>
                  </a:lnTo>
                  <a:lnTo>
                    <a:pt x="19558000" y="1905000"/>
                  </a:lnTo>
                  <a:lnTo>
                    <a:pt x="0" y="1905000"/>
                  </a:lnTo>
                  <a:close/>
                </a:path>
              </a:pathLst>
            </a:custGeom>
            <a:solidFill>
              <a:srgbClr val="E5EEF5"/>
            </a:solidFill>
            <a:ln cap="sq">
              <a:noFill/>
              <a:prstDash val="solid"/>
              <a:miter/>
            </a:ln>
          </p:spPr>
          <p:txBody>
            <a:bodyPr/>
            <a:lstStyle/>
            <a:p>
              <a:endParaRPr lang="id-ID"/>
            </a:p>
          </p:txBody>
        </p:sp>
        <p:sp>
          <p:nvSpPr>
            <p:cNvPr id="25" name="TextBox 25"/>
            <p:cNvSpPr txBox="1"/>
            <p:nvPr/>
          </p:nvSpPr>
          <p:spPr>
            <a:xfrm>
              <a:off x="0" y="-38100"/>
              <a:ext cx="19558000" cy="1943100"/>
            </a:xfrm>
            <a:prstGeom prst="rect">
              <a:avLst/>
            </a:prstGeom>
          </p:spPr>
          <p:txBody>
            <a:bodyPr lIns="50800" tIns="50800" rIns="50800" bIns="50800" rtlCol="0" anchor="ctr"/>
            <a:lstStyle/>
            <a:p>
              <a:pPr algn="l">
                <a:lnSpc>
                  <a:spcPts val="1679"/>
                </a:lnSpc>
              </a:pPr>
              <a:endParaRPr/>
            </a:p>
          </p:txBody>
        </p:sp>
      </p:grpSp>
      <p:sp>
        <p:nvSpPr>
          <p:cNvPr id="26" name="TextBox 26"/>
          <p:cNvSpPr txBox="1"/>
          <p:nvPr/>
        </p:nvSpPr>
        <p:spPr>
          <a:xfrm>
            <a:off x="792646" y="5985093"/>
            <a:ext cx="13525500" cy="314325"/>
          </a:xfrm>
          <a:prstGeom prst="rect">
            <a:avLst/>
          </a:prstGeom>
        </p:spPr>
        <p:txBody>
          <a:bodyPr lIns="0" tIns="0" rIns="0" bIns="0" rtlCol="0" anchor="t">
            <a:spAutoFit/>
          </a:bodyPr>
          <a:lstStyle/>
          <a:p>
            <a:pPr algn="ctr">
              <a:lnSpc>
                <a:spcPts val="2520"/>
              </a:lnSpc>
            </a:pPr>
            <a:r>
              <a:rPr lang="en-US" sz="2100" b="1" dirty="0">
                <a:solidFill>
                  <a:srgbClr val="072A4A"/>
                </a:solidFill>
                <a:latin typeface="Montserrat Bold"/>
                <a:ea typeface="Montserrat Bold"/>
                <a:cs typeface="Montserrat Bold"/>
                <a:sym typeface="Montserrat Bold"/>
              </a:rPr>
              <a:t>CPL </a:t>
            </a:r>
            <a:r>
              <a:rPr lang="en-US" sz="2100" b="1" dirty="0" err="1">
                <a:solidFill>
                  <a:srgbClr val="072A4A"/>
                </a:solidFill>
                <a:latin typeface="Montserrat Bold"/>
                <a:ea typeface="Montserrat Bold"/>
                <a:cs typeface="Montserrat Bold"/>
                <a:sym typeface="Montserrat Bold"/>
              </a:rPr>
              <a:t>diterjemahkan</a:t>
            </a:r>
            <a:r>
              <a:rPr lang="en-US" sz="2100" b="1" dirty="0">
                <a:solidFill>
                  <a:srgbClr val="072A4A"/>
                </a:solidFill>
                <a:latin typeface="Montserrat Bold"/>
                <a:ea typeface="Montserrat Bold"/>
                <a:cs typeface="Montserrat Bold"/>
                <a:sym typeface="Montserrat Bold"/>
              </a:rPr>
              <a:t> </a:t>
            </a:r>
            <a:r>
              <a:rPr lang="en-US" sz="2100" b="1" dirty="0" err="1">
                <a:solidFill>
                  <a:srgbClr val="072A4A"/>
                </a:solidFill>
                <a:latin typeface="Montserrat Bold"/>
                <a:ea typeface="Montserrat Bold"/>
                <a:cs typeface="Montserrat Bold"/>
                <a:sym typeface="Montserrat Bold"/>
              </a:rPr>
              <a:t>ke</a:t>
            </a:r>
            <a:r>
              <a:rPr lang="en-US" sz="2100" b="1" dirty="0">
                <a:solidFill>
                  <a:srgbClr val="072A4A"/>
                </a:solidFill>
                <a:latin typeface="Montserrat Bold"/>
                <a:ea typeface="Montserrat Bold"/>
                <a:cs typeface="Montserrat Bold"/>
                <a:sym typeface="Montserrat Bold"/>
              </a:rPr>
              <a:t> </a:t>
            </a:r>
            <a:r>
              <a:rPr lang="en-US" sz="2100" b="1" dirty="0" err="1">
                <a:solidFill>
                  <a:srgbClr val="072A4A"/>
                </a:solidFill>
                <a:latin typeface="Montserrat Bold"/>
                <a:ea typeface="Montserrat Bold"/>
                <a:cs typeface="Montserrat Bold"/>
                <a:sym typeface="Montserrat Bold"/>
              </a:rPr>
              <a:t>dalam</a:t>
            </a:r>
            <a:r>
              <a:rPr lang="en-US" sz="2100" b="1" dirty="0">
                <a:solidFill>
                  <a:srgbClr val="072A4A"/>
                </a:solidFill>
                <a:latin typeface="Montserrat Bold"/>
                <a:ea typeface="Montserrat Bold"/>
                <a:cs typeface="Montserrat Bold"/>
                <a:sym typeface="Montserrat Bold"/>
              </a:rPr>
              <a:t> </a:t>
            </a:r>
            <a:r>
              <a:rPr lang="en-US" sz="2100" b="1" dirty="0" err="1">
                <a:solidFill>
                  <a:srgbClr val="072A4A"/>
                </a:solidFill>
                <a:latin typeface="Montserrat Bold"/>
                <a:ea typeface="Montserrat Bold"/>
                <a:cs typeface="Montserrat Bold"/>
                <a:sym typeface="Montserrat Bold"/>
              </a:rPr>
              <a:t>mata</a:t>
            </a:r>
            <a:r>
              <a:rPr lang="en-US" sz="2100" b="1" dirty="0">
                <a:solidFill>
                  <a:srgbClr val="072A4A"/>
                </a:solidFill>
                <a:latin typeface="Montserrat Bold"/>
                <a:ea typeface="Montserrat Bold"/>
                <a:cs typeface="Montserrat Bold"/>
                <a:sym typeface="Montserrat Bold"/>
              </a:rPr>
              <a:t> </a:t>
            </a:r>
            <a:r>
              <a:rPr lang="en-US" sz="2100" b="1" dirty="0" err="1">
                <a:solidFill>
                  <a:srgbClr val="072A4A"/>
                </a:solidFill>
                <a:latin typeface="Montserrat Bold"/>
                <a:ea typeface="Montserrat Bold"/>
                <a:cs typeface="Montserrat Bold"/>
                <a:sym typeface="Montserrat Bold"/>
              </a:rPr>
              <a:t>kuliah</a:t>
            </a:r>
            <a:r>
              <a:rPr lang="en-US" sz="2100" b="1" dirty="0">
                <a:solidFill>
                  <a:srgbClr val="072A4A"/>
                </a:solidFill>
                <a:latin typeface="Montserrat Bold"/>
                <a:ea typeface="Montserrat Bold"/>
                <a:cs typeface="Montserrat Bold"/>
                <a:sym typeface="Montserrat Bold"/>
              </a:rPr>
              <a:t> dan </a:t>
            </a:r>
            <a:r>
              <a:rPr lang="en-US" sz="2100" b="1" dirty="0" err="1">
                <a:solidFill>
                  <a:srgbClr val="072A4A"/>
                </a:solidFill>
                <a:latin typeface="Montserrat Bold"/>
                <a:ea typeface="Montserrat Bold"/>
                <a:cs typeface="Montserrat Bold"/>
                <a:sym typeface="Montserrat Bold"/>
              </a:rPr>
              <a:t>diinformasikan</a:t>
            </a:r>
            <a:r>
              <a:rPr lang="en-US" sz="2100" b="1" dirty="0">
                <a:solidFill>
                  <a:srgbClr val="072A4A"/>
                </a:solidFill>
                <a:latin typeface="Montserrat Bold"/>
                <a:ea typeface="Montserrat Bold"/>
                <a:cs typeface="Montserrat Bold"/>
                <a:sym typeface="Montserrat Bold"/>
              </a:rPr>
              <a:t> </a:t>
            </a:r>
            <a:r>
              <a:rPr lang="en-US" sz="2100" b="1" dirty="0" err="1">
                <a:solidFill>
                  <a:srgbClr val="072A4A"/>
                </a:solidFill>
                <a:latin typeface="Montserrat Bold"/>
                <a:ea typeface="Montserrat Bold"/>
                <a:cs typeface="Montserrat Bold"/>
                <a:sym typeface="Montserrat Bold"/>
              </a:rPr>
              <a:t>secara</a:t>
            </a:r>
            <a:r>
              <a:rPr lang="en-US" sz="2100" b="1" dirty="0">
                <a:solidFill>
                  <a:srgbClr val="072A4A"/>
                </a:solidFill>
                <a:latin typeface="Montserrat Bold"/>
                <a:ea typeface="Montserrat Bold"/>
                <a:cs typeface="Montserrat Bold"/>
                <a:sym typeface="Montserrat Bold"/>
              </a:rPr>
              <a:t> </a:t>
            </a:r>
            <a:r>
              <a:rPr lang="en-US" sz="2100" b="1" dirty="0" err="1">
                <a:solidFill>
                  <a:srgbClr val="072A4A"/>
                </a:solidFill>
                <a:latin typeface="Montserrat Bold"/>
                <a:ea typeface="Montserrat Bold"/>
                <a:cs typeface="Montserrat Bold"/>
                <a:sym typeface="Montserrat Bold"/>
              </a:rPr>
              <a:t>jelas</a:t>
            </a:r>
            <a:r>
              <a:rPr lang="en-US" sz="2100" b="1" dirty="0">
                <a:solidFill>
                  <a:srgbClr val="072A4A"/>
                </a:solidFill>
                <a:latin typeface="Montserrat Bold"/>
                <a:ea typeface="Montserrat Bold"/>
                <a:cs typeface="Montserrat Bold"/>
                <a:sym typeface="Montserrat Bold"/>
              </a:rPr>
              <a:t> </a:t>
            </a:r>
            <a:r>
              <a:rPr lang="en-US" sz="2100" b="1" dirty="0" err="1">
                <a:solidFill>
                  <a:srgbClr val="072A4A"/>
                </a:solidFill>
                <a:latin typeface="Montserrat Bold"/>
                <a:ea typeface="Montserrat Bold"/>
                <a:cs typeface="Montserrat Bold"/>
                <a:sym typeface="Montserrat Bold"/>
              </a:rPr>
              <a:t>kepada</a:t>
            </a:r>
            <a:r>
              <a:rPr lang="en-US" sz="2100" b="1" dirty="0">
                <a:solidFill>
                  <a:srgbClr val="072A4A"/>
                </a:solidFill>
                <a:latin typeface="Montserrat Bold"/>
                <a:ea typeface="Montserrat Bold"/>
                <a:cs typeface="Montserrat Bold"/>
                <a:sym typeface="Montserrat Bold"/>
              </a:rPr>
              <a:t> </a:t>
            </a:r>
            <a:r>
              <a:rPr lang="en-US" sz="2100" b="1" dirty="0" err="1">
                <a:solidFill>
                  <a:srgbClr val="072A4A"/>
                </a:solidFill>
                <a:latin typeface="Montserrat Bold"/>
                <a:ea typeface="Montserrat Bold"/>
                <a:cs typeface="Montserrat Bold"/>
                <a:sym typeface="Montserrat Bold"/>
              </a:rPr>
              <a:t>mahasiswa</a:t>
            </a:r>
            <a:r>
              <a:rPr lang="en-US" sz="2100" b="1" dirty="0">
                <a:solidFill>
                  <a:srgbClr val="072A4A"/>
                </a:solidFill>
                <a:latin typeface="Montserrat Bold"/>
                <a:ea typeface="Montserrat Bold"/>
                <a:cs typeface="Montserrat Bold"/>
                <a:sym typeface="Montserrat Bold"/>
              </a:rPr>
              <a:t>.</a:t>
            </a:r>
          </a:p>
        </p:txBody>
      </p:sp>
      <p:grpSp>
        <p:nvGrpSpPr>
          <p:cNvPr id="27" name="Group 27"/>
          <p:cNvGrpSpPr/>
          <p:nvPr/>
        </p:nvGrpSpPr>
        <p:grpSpPr>
          <a:xfrm>
            <a:off x="762000" y="9582150"/>
            <a:ext cx="266700" cy="266700"/>
            <a:chOff x="0" y="0"/>
            <a:chExt cx="355600" cy="355600"/>
          </a:xfrm>
        </p:grpSpPr>
        <p:sp>
          <p:nvSpPr>
            <p:cNvPr id="28" name="Freeform 28"/>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29" name="TextBox 29"/>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30" name="TextBox 30"/>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072A4A"/>
                </a:solidFill>
                <a:latin typeface="Montserrat Bold"/>
                <a:ea typeface="Montserrat Bold"/>
                <a:cs typeface="Montserrat Bold"/>
                <a:sym typeface="Montserrat Bold"/>
              </a:rPr>
              <a:t>UNS  |  LPPMP</a:t>
            </a:r>
          </a:p>
        </p:txBody>
      </p:sp>
      <p:sp>
        <p:nvSpPr>
          <p:cNvPr id="31" name="TextBox 31"/>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5D7184"/>
                </a:solidFill>
                <a:latin typeface="Source Sans 3"/>
                <a:ea typeface="Source Sans 3"/>
                <a:cs typeface="Source Sans 3"/>
                <a:sym typeface="Source Sans 3"/>
              </a:rPr>
              <a:t>Universitas Sebelas Maret</a:t>
            </a:r>
          </a:p>
        </p:txBody>
      </p:sp>
      <p:sp>
        <p:nvSpPr>
          <p:cNvPr id="32" name="Kotak Teks 31">
            <a:extLst>
              <a:ext uri="{FF2B5EF4-FFF2-40B4-BE49-F238E27FC236}">
                <a16:creationId xmlns:a16="http://schemas.microsoft.com/office/drawing/2014/main" id="{FDC6EF65-93C1-05DD-A006-111845499A42}"/>
              </a:ext>
            </a:extLst>
          </p:cNvPr>
          <p:cNvSpPr txBox="1"/>
          <p:nvPr/>
        </p:nvSpPr>
        <p:spPr>
          <a:xfrm>
            <a:off x="1428750" y="7439025"/>
            <a:ext cx="15868650" cy="1815882"/>
          </a:xfrm>
          <a:prstGeom prst="rect">
            <a:avLst/>
          </a:prstGeom>
          <a:noFill/>
        </p:spPr>
        <p:txBody>
          <a:bodyPr wrap="square" rtlCol="0">
            <a:spAutoFit/>
          </a:bodyPr>
          <a:lstStyle/>
          <a:p>
            <a:r>
              <a:rPr lang="id-ID" sz="2800" b="1" dirty="0"/>
              <a:t>APT 4.1</a:t>
            </a:r>
          </a:p>
          <a:p>
            <a:r>
              <a:rPr lang="id-ID" sz="2800" dirty="0"/>
              <a:t>Perguruan Tinggi melakukan pengukuran terhadap pencapaian standar kompetensi lulusan dalam tiga tahun terakhir minimal mengenai kesatuan kompetensi sikap, keterampilan, dan pengetahuan yang menunjukkan capaian mahasiswa dari hasil pembelajarannya pada akhir program pendidikan tinggi.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6677799" y="1377399"/>
            <a:ext cx="1059191" cy="8795301"/>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6676818" y="965200"/>
            <a:ext cx="630461" cy="850337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57580" y="965200"/>
            <a:ext cx="16400255" cy="8087916"/>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el 1">
            <a:extLst>
              <a:ext uri="{FF2B5EF4-FFF2-40B4-BE49-F238E27FC236}">
                <a16:creationId xmlns:a16="http://schemas.microsoft.com/office/drawing/2014/main" id="{E590633F-285B-173E-8557-278E655A3A7E}"/>
              </a:ext>
            </a:extLst>
          </p:cNvPr>
          <p:cNvGraphicFramePr>
            <a:graphicFrameLocks noGrp="1"/>
          </p:cNvGraphicFramePr>
          <p:nvPr>
            <p:extLst>
              <p:ext uri="{D42A27DB-BD31-4B8C-83A1-F6EECF244321}">
                <p14:modId xmlns:p14="http://schemas.microsoft.com/office/powerpoint/2010/main" val="265165716"/>
              </p:ext>
            </p:extLst>
          </p:nvPr>
        </p:nvGraphicFramePr>
        <p:xfrm>
          <a:off x="1752600" y="2677571"/>
          <a:ext cx="14873662" cy="4664583"/>
        </p:xfrm>
        <a:graphic>
          <a:graphicData uri="http://schemas.openxmlformats.org/drawingml/2006/table">
            <a:tbl>
              <a:tblPr>
                <a:tableStyleId>{5C22544A-7EE6-4342-B048-85BDC9FD1C3A}</a:tableStyleId>
              </a:tblPr>
              <a:tblGrid>
                <a:gridCol w="14873662">
                  <a:extLst>
                    <a:ext uri="{9D8B030D-6E8A-4147-A177-3AD203B41FA5}">
                      <a16:colId xmlns:a16="http://schemas.microsoft.com/office/drawing/2014/main" val="2956474508"/>
                    </a:ext>
                  </a:extLst>
                </a:gridCol>
              </a:tblGrid>
              <a:tr h="4664583">
                <a:tc>
                  <a:txBody>
                    <a:bodyPr/>
                    <a:lstStyle/>
                    <a:p>
                      <a:pPr algn="l" fontAlgn="t">
                        <a:buNone/>
                      </a:pPr>
                      <a:r>
                        <a:rPr lang="id-ID" sz="4000" u="none" strike="noStrike" dirty="0" err="1">
                          <a:effectLst/>
                        </a:rPr>
                        <a:t>Asesmen</a:t>
                      </a:r>
                      <a:r>
                        <a:rPr lang="id-ID" sz="4000" u="none" strike="noStrike" dirty="0">
                          <a:effectLst/>
                        </a:rPr>
                        <a:t> Pencapaian CPL PS (Syarat unggul </a:t>
                      </a:r>
                      <a:r>
                        <a:rPr lang="id-ID" sz="4000" u="none" strike="noStrike" dirty="0" err="1">
                          <a:effectLst/>
                        </a:rPr>
                        <a:t>Lamdik</a:t>
                      </a:r>
                      <a:r>
                        <a:rPr lang="id-ID" sz="4000" u="none" strike="noStrike" dirty="0">
                          <a:effectLst/>
                        </a:rPr>
                        <a:t>):</a:t>
                      </a:r>
                      <a:br>
                        <a:rPr lang="id-ID" sz="4000" u="none" strike="noStrike" dirty="0">
                          <a:effectLst/>
                        </a:rPr>
                      </a:br>
                      <a:r>
                        <a:rPr lang="id-ID" sz="4000" u="none" strike="noStrike" dirty="0">
                          <a:effectLst/>
                        </a:rPr>
                        <a:t>(</a:t>
                      </a:r>
                      <a:r>
                        <a:rPr lang="id-ID" sz="4000" u="none" strike="noStrike" dirty="0" err="1">
                          <a:effectLst/>
                        </a:rPr>
                        <a:t>a</a:t>
                      </a:r>
                      <a:r>
                        <a:rPr lang="id-ID" sz="4000" u="none" strike="noStrike" dirty="0">
                          <a:effectLst/>
                        </a:rPr>
                        <a:t>) melakukan </a:t>
                      </a:r>
                      <a:r>
                        <a:rPr lang="id-ID" sz="4000" u="none" strike="noStrike" dirty="0" err="1">
                          <a:effectLst/>
                        </a:rPr>
                        <a:t>asesmen</a:t>
                      </a:r>
                      <a:r>
                        <a:rPr lang="id-ID" sz="4000" u="none" strike="noStrike" dirty="0">
                          <a:effectLst/>
                        </a:rPr>
                        <a:t> pencapaian Capaian Pembelajaran Lulusan (CPL) berdasarkan capaian hasil belajar mahasiswa pada mata kuliah kompetensi utama/inti PS, </a:t>
                      </a:r>
                      <a:br>
                        <a:rPr lang="id-ID" sz="4000" u="none" strike="noStrike" dirty="0">
                          <a:effectLst/>
                        </a:rPr>
                      </a:br>
                      <a:r>
                        <a:rPr lang="id-ID" sz="4000" u="none" strike="noStrike" dirty="0">
                          <a:effectLst/>
                        </a:rPr>
                        <a:t>(</a:t>
                      </a:r>
                      <a:r>
                        <a:rPr lang="id-ID" sz="4000" u="none" strike="noStrike" dirty="0" err="1">
                          <a:effectLst/>
                        </a:rPr>
                        <a:t>b</a:t>
                      </a:r>
                      <a:r>
                        <a:rPr lang="id-ID" sz="4000" u="none" strike="noStrike" dirty="0">
                          <a:effectLst/>
                        </a:rPr>
                        <a:t>) melakukan evaluasi terhadap hasil </a:t>
                      </a:r>
                      <a:r>
                        <a:rPr lang="id-ID" sz="4000" u="none" strike="noStrike" dirty="0" err="1">
                          <a:effectLst/>
                        </a:rPr>
                        <a:t>asesmen</a:t>
                      </a:r>
                      <a:r>
                        <a:rPr lang="id-ID" sz="4000" u="none" strike="noStrike" dirty="0">
                          <a:effectLst/>
                        </a:rPr>
                        <a:t> pencapaian CPL, dan </a:t>
                      </a:r>
                      <a:br>
                        <a:rPr lang="id-ID" sz="4000" u="none" strike="noStrike" dirty="0">
                          <a:effectLst/>
                        </a:rPr>
                      </a:br>
                      <a:r>
                        <a:rPr lang="id-ID" sz="4000" u="none" strike="noStrike" dirty="0">
                          <a:effectLst/>
                        </a:rPr>
                        <a:t>(c) melakukan tindak lanjut hasil evaluasi terhadap hasil </a:t>
                      </a:r>
                      <a:r>
                        <a:rPr lang="id-ID" sz="4000" u="none" strike="noStrike" dirty="0" err="1">
                          <a:effectLst/>
                        </a:rPr>
                        <a:t>asesmen</a:t>
                      </a:r>
                      <a:r>
                        <a:rPr lang="id-ID" sz="4000" u="none" strike="noStrike" dirty="0">
                          <a:effectLst/>
                        </a:rPr>
                        <a:t> pencapaian CPL.</a:t>
                      </a:r>
                      <a:endParaRPr lang="id-ID" sz="4000" b="0" i="0" u="none" strike="noStrike" dirty="0">
                        <a:solidFill>
                          <a:srgbClr val="000000"/>
                        </a:solidFill>
                        <a:effectLst/>
                        <a:latin typeface="Calibri" panose="020F0502020204030204" pitchFamily="34" charset="0"/>
                      </a:endParaRPr>
                    </a:p>
                  </a:txBody>
                  <a:tcPr marL="28575" marR="28575" marT="28575" marB="0"/>
                </a:tc>
                <a:extLst>
                  <a:ext uri="{0D108BD9-81ED-4DB2-BD59-A6C34878D82A}">
                    <a16:rowId xmlns:a16="http://schemas.microsoft.com/office/drawing/2014/main" val="648204322"/>
                  </a:ext>
                </a:extLst>
              </a:tr>
            </a:tbl>
          </a:graphicData>
        </a:graphic>
      </p:graphicFrame>
    </p:spTree>
    <p:extLst>
      <p:ext uri="{BB962C8B-B14F-4D97-AF65-F5344CB8AC3E}">
        <p14:creationId xmlns:p14="http://schemas.microsoft.com/office/powerpoint/2010/main" val="3991811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7FA"/>
        </a:solidFill>
        <a:effectLst/>
      </p:bgPr>
    </p:bg>
    <p:spTree>
      <p:nvGrpSpPr>
        <p:cNvPr id="1" name=""/>
        <p:cNvGrpSpPr/>
        <p:nvPr/>
      </p:nvGrpSpPr>
      <p:grpSpPr>
        <a:xfrm>
          <a:off x="0" y="0"/>
          <a:ext cx="0" cy="0"/>
          <a:chOff x="0" y="0"/>
          <a:chExt cx="0" cy="0"/>
        </a:xfrm>
      </p:grpSpPr>
      <p:sp>
        <p:nvSpPr>
          <p:cNvPr id="2" name="TextBox 2"/>
          <p:cNvSpPr txBox="1"/>
          <p:nvPr/>
        </p:nvSpPr>
        <p:spPr>
          <a:xfrm>
            <a:off x="1047750" y="647700"/>
            <a:ext cx="4286250" cy="281940"/>
          </a:xfrm>
          <a:prstGeom prst="rect">
            <a:avLst/>
          </a:prstGeom>
        </p:spPr>
        <p:txBody>
          <a:bodyPr lIns="0" tIns="0" rIns="0" bIns="0" rtlCol="0" anchor="t">
            <a:spAutoFit/>
          </a:bodyPr>
          <a:lstStyle/>
          <a:p>
            <a:pPr algn="l">
              <a:lnSpc>
                <a:spcPts val="2310"/>
              </a:lnSpc>
            </a:pPr>
            <a:r>
              <a:rPr lang="en-US" sz="1650" b="1" spc="132">
                <a:solidFill>
                  <a:srgbClr val="0B5F9E"/>
                </a:solidFill>
                <a:latin typeface="Source Sans 3 Bold"/>
                <a:ea typeface="Source Sans 3 Bold"/>
                <a:cs typeface="Source Sans 3 Bold"/>
                <a:sym typeface="Source Sans 3 Bold"/>
              </a:rPr>
              <a:t>PASAL 9 • BAGIAN 1</a:t>
            </a:r>
          </a:p>
        </p:txBody>
      </p:sp>
      <p:sp>
        <p:nvSpPr>
          <p:cNvPr id="3" name="TextBox 3"/>
          <p:cNvSpPr txBox="1"/>
          <p:nvPr/>
        </p:nvSpPr>
        <p:spPr>
          <a:xfrm>
            <a:off x="1047750" y="1133475"/>
            <a:ext cx="14763750" cy="587693"/>
          </a:xfrm>
          <a:prstGeom prst="rect">
            <a:avLst/>
          </a:prstGeom>
        </p:spPr>
        <p:txBody>
          <a:bodyPr lIns="0" tIns="0" rIns="0" bIns="0" rtlCol="0" anchor="t">
            <a:spAutoFit/>
          </a:bodyPr>
          <a:lstStyle/>
          <a:p>
            <a:pPr algn="l">
              <a:lnSpc>
                <a:spcPts val="4567"/>
              </a:lnSpc>
            </a:pPr>
            <a:r>
              <a:rPr lang="en-US" sz="4350" b="1">
                <a:solidFill>
                  <a:srgbClr val="12263A"/>
                </a:solidFill>
                <a:latin typeface="Montserrat Bold"/>
                <a:ea typeface="Montserrat Bold"/>
                <a:cs typeface="Montserrat Bold"/>
                <a:sym typeface="Montserrat Bold"/>
              </a:rPr>
              <a:t>Jenjang Kompetensi Utama Lulusan</a:t>
            </a:r>
          </a:p>
        </p:txBody>
      </p:sp>
      <p:grpSp>
        <p:nvGrpSpPr>
          <p:cNvPr id="4" name="Group 4"/>
          <p:cNvGrpSpPr/>
          <p:nvPr/>
        </p:nvGrpSpPr>
        <p:grpSpPr>
          <a:xfrm>
            <a:off x="1047750" y="1952625"/>
            <a:ext cx="857250" cy="57150"/>
            <a:chOff x="0" y="0"/>
            <a:chExt cx="1143000" cy="76200"/>
          </a:xfrm>
        </p:grpSpPr>
        <p:sp>
          <p:nvSpPr>
            <p:cNvPr id="5" name="Freeform 5"/>
            <p:cNvSpPr/>
            <p:nvPr/>
          </p:nvSpPr>
          <p:spPr>
            <a:xfrm>
              <a:off x="0" y="0"/>
              <a:ext cx="1143000" cy="76200"/>
            </a:xfrm>
            <a:custGeom>
              <a:avLst/>
              <a:gdLst/>
              <a:ahLst/>
              <a:cxnLst/>
              <a:rect l="l" t="t" r="r" b="b"/>
              <a:pathLst>
                <a:path w="1143000" h="76200">
                  <a:moveTo>
                    <a:pt x="0" y="0"/>
                  </a:moveTo>
                  <a:lnTo>
                    <a:pt x="1143000" y="0"/>
                  </a:lnTo>
                  <a:lnTo>
                    <a:pt x="1143000" y="76200"/>
                  </a:lnTo>
                  <a:lnTo>
                    <a:pt x="0" y="76200"/>
                  </a:lnTo>
                  <a:close/>
                </a:path>
              </a:pathLst>
            </a:custGeom>
            <a:solidFill>
              <a:srgbClr val="F2B544"/>
            </a:solidFill>
            <a:ln cap="sq">
              <a:noFill/>
              <a:prstDash val="solid"/>
              <a:miter/>
            </a:ln>
          </p:spPr>
          <p:txBody>
            <a:bodyPr/>
            <a:lstStyle/>
            <a:p>
              <a:endParaRPr lang="id-ID"/>
            </a:p>
          </p:txBody>
        </p:sp>
        <p:sp>
          <p:nvSpPr>
            <p:cNvPr id="6" name="TextBox 6"/>
            <p:cNvSpPr txBox="1"/>
            <p:nvPr/>
          </p:nvSpPr>
          <p:spPr>
            <a:xfrm>
              <a:off x="0" y="-38100"/>
              <a:ext cx="1143000" cy="114300"/>
            </a:xfrm>
            <a:prstGeom prst="rect">
              <a:avLst/>
            </a:prstGeom>
          </p:spPr>
          <p:txBody>
            <a:bodyPr lIns="50800" tIns="50800" rIns="50800" bIns="50800" rtlCol="0" anchor="ctr"/>
            <a:lstStyle/>
            <a:p>
              <a:pPr algn="l">
                <a:lnSpc>
                  <a:spcPts val="1679"/>
                </a:lnSpc>
              </a:pPr>
              <a:endParaRPr/>
            </a:p>
          </p:txBody>
        </p:sp>
      </p:grpSp>
      <p:grpSp>
        <p:nvGrpSpPr>
          <p:cNvPr id="7" name="Group 7"/>
          <p:cNvGrpSpPr/>
          <p:nvPr/>
        </p:nvGrpSpPr>
        <p:grpSpPr>
          <a:xfrm>
            <a:off x="1143000" y="2571750"/>
            <a:ext cx="15716250" cy="952500"/>
            <a:chOff x="0" y="0"/>
            <a:chExt cx="20955000" cy="1270000"/>
          </a:xfrm>
        </p:grpSpPr>
        <p:grpSp>
          <p:nvGrpSpPr>
            <p:cNvPr id="8" name="Group 8"/>
            <p:cNvGrpSpPr/>
            <p:nvPr/>
          </p:nvGrpSpPr>
          <p:grpSpPr>
            <a:xfrm>
              <a:off x="0" y="0"/>
              <a:ext cx="20955000" cy="1270000"/>
              <a:chOff x="0" y="0"/>
              <a:chExt cx="20955000" cy="1270000"/>
            </a:xfrm>
          </p:grpSpPr>
          <p:sp>
            <p:nvSpPr>
              <p:cNvPr id="9" name="Freeform 9"/>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E5EEF5"/>
              </a:solidFill>
              <a:ln cap="sq">
                <a:noFill/>
                <a:prstDash val="solid"/>
                <a:miter/>
              </a:ln>
            </p:spPr>
            <p:txBody>
              <a:bodyPr/>
              <a:lstStyle/>
              <a:p>
                <a:endParaRPr lang="id-ID"/>
              </a:p>
            </p:txBody>
          </p:sp>
          <p:sp>
            <p:nvSpPr>
              <p:cNvPr id="10" name="TextBox 10"/>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508000" y="342900"/>
              <a:ext cx="5334000" cy="419100"/>
            </a:xfrm>
            <a:prstGeom prst="rect">
              <a:avLst/>
            </a:prstGeom>
          </p:spPr>
          <p:txBody>
            <a:bodyPr lIns="0" tIns="0" rIns="0" bIns="0" rtlCol="0" anchor="t">
              <a:spAutoFit/>
            </a:bodyPr>
            <a:lstStyle/>
            <a:p>
              <a:pPr algn="l">
                <a:lnSpc>
                  <a:spcPts val="2625"/>
                </a:lnSpc>
              </a:pPr>
              <a:r>
                <a:rPr lang="en-US" sz="1875" b="1">
                  <a:solidFill>
                    <a:srgbClr val="072A4A"/>
                  </a:solidFill>
                  <a:latin typeface="Montserrat Bold"/>
                  <a:ea typeface="Montserrat Bold"/>
                  <a:cs typeface="Montserrat Bold"/>
                  <a:sym typeface="Montserrat Bold"/>
                </a:rPr>
                <a:t>DIPLOMA SATU</a:t>
              </a:r>
            </a:p>
          </p:txBody>
        </p:sp>
        <p:sp>
          <p:nvSpPr>
            <p:cNvPr id="12" name="TextBox 12"/>
            <p:cNvSpPr txBox="1"/>
            <p:nvPr/>
          </p:nvSpPr>
          <p:spPr>
            <a:xfrm>
              <a:off x="6604000" y="342900"/>
              <a:ext cx="13716000" cy="439420"/>
            </a:xfrm>
            <a:prstGeom prst="rect">
              <a:avLst/>
            </a:prstGeom>
          </p:spPr>
          <p:txBody>
            <a:bodyPr lIns="0" tIns="0" rIns="0" bIns="0" rtlCol="0" anchor="t">
              <a:spAutoFit/>
            </a:bodyPr>
            <a:lstStyle/>
            <a:p>
              <a:pPr algn="l">
                <a:lnSpc>
                  <a:spcPts val="2835"/>
                </a:lnSpc>
              </a:pPr>
              <a:r>
                <a:rPr lang="en-US" sz="2025">
                  <a:solidFill>
                    <a:srgbClr val="12263A"/>
                  </a:solidFill>
                  <a:latin typeface="Source Sans 3"/>
                  <a:ea typeface="Source Sans 3"/>
                  <a:cs typeface="Source Sans 3"/>
                  <a:sym typeface="Source Sans 3"/>
                </a:rPr>
                <a:t>Konsep umum &amp; keterampilan operasional dasar</a:t>
              </a:r>
            </a:p>
          </p:txBody>
        </p:sp>
      </p:grpSp>
      <p:grpSp>
        <p:nvGrpSpPr>
          <p:cNvPr id="13" name="Group 13"/>
          <p:cNvGrpSpPr/>
          <p:nvPr/>
        </p:nvGrpSpPr>
        <p:grpSpPr>
          <a:xfrm>
            <a:off x="1143000" y="3762375"/>
            <a:ext cx="15716250" cy="952500"/>
            <a:chOff x="0" y="0"/>
            <a:chExt cx="20955000" cy="1270000"/>
          </a:xfrm>
        </p:grpSpPr>
        <p:grpSp>
          <p:nvGrpSpPr>
            <p:cNvPr id="14" name="Group 14"/>
            <p:cNvGrpSpPr/>
            <p:nvPr/>
          </p:nvGrpSpPr>
          <p:grpSpPr>
            <a:xfrm>
              <a:off x="0" y="0"/>
              <a:ext cx="20955000" cy="1270000"/>
              <a:chOff x="0" y="0"/>
              <a:chExt cx="20955000" cy="1270000"/>
            </a:xfrm>
          </p:grpSpPr>
          <p:sp>
            <p:nvSpPr>
              <p:cNvPr id="15" name="Freeform 15"/>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FFFFFF"/>
              </a:solidFill>
              <a:ln cap="sq">
                <a:noFill/>
                <a:prstDash val="solid"/>
                <a:miter/>
              </a:ln>
            </p:spPr>
            <p:txBody>
              <a:bodyPr/>
              <a:lstStyle/>
              <a:p>
                <a:endParaRPr lang="id-ID"/>
              </a:p>
            </p:txBody>
          </p:sp>
          <p:sp>
            <p:nvSpPr>
              <p:cNvPr id="16" name="TextBox 16"/>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sp>
          <p:nvSpPr>
            <p:cNvPr id="17" name="TextBox 17"/>
            <p:cNvSpPr txBox="1"/>
            <p:nvPr/>
          </p:nvSpPr>
          <p:spPr>
            <a:xfrm>
              <a:off x="508000" y="342900"/>
              <a:ext cx="5334000" cy="419100"/>
            </a:xfrm>
            <a:prstGeom prst="rect">
              <a:avLst/>
            </a:prstGeom>
          </p:spPr>
          <p:txBody>
            <a:bodyPr lIns="0" tIns="0" rIns="0" bIns="0" rtlCol="0" anchor="t">
              <a:spAutoFit/>
            </a:bodyPr>
            <a:lstStyle/>
            <a:p>
              <a:pPr algn="l">
                <a:lnSpc>
                  <a:spcPts val="2625"/>
                </a:lnSpc>
              </a:pPr>
              <a:r>
                <a:rPr lang="en-US" sz="1875" b="1">
                  <a:solidFill>
                    <a:srgbClr val="072A4A"/>
                  </a:solidFill>
                  <a:latin typeface="Montserrat Bold"/>
                  <a:ea typeface="Montserrat Bold"/>
                  <a:cs typeface="Montserrat Bold"/>
                  <a:sym typeface="Montserrat Bold"/>
                </a:rPr>
                <a:t>DIPLOMA DUA</a:t>
              </a:r>
            </a:p>
          </p:txBody>
        </p:sp>
        <p:sp>
          <p:nvSpPr>
            <p:cNvPr id="18" name="TextBox 18"/>
            <p:cNvSpPr txBox="1"/>
            <p:nvPr/>
          </p:nvSpPr>
          <p:spPr>
            <a:xfrm>
              <a:off x="6604000" y="342900"/>
              <a:ext cx="13716000" cy="439420"/>
            </a:xfrm>
            <a:prstGeom prst="rect">
              <a:avLst/>
            </a:prstGeom>
          </p:spPr>
          <p:txBody>
            <a:bodyPr lIns="0" tIns="0" rIns="0" bIns="0" rtlCol="0" anchor="t">
              <a:spAutoFit/>
            </a:bodyPr>
            <a:lstStyle/>
            <a:p>
              <a:pPr algn="l">
                <a:lnSpc>
                  <a:spcPts val="2835"/>
                </a:lnSpc>
              </a:pPr>
              <a:r>
                <a:rPr lang="en-US" sz="2025">
                  <a:solidFill>
                    <a:srgbClr val="12263A"/>
                  </a:solidFill>
                  <a:latin typeface="Source Sans 3"/>
                  <a:ea typeface="Source Sans 3"/>
                  <a:cs typeface="Source Sans 3"/>
                  <a:sym typeface="Source Sans 3"/>
                </a:rPr>
                <a:t>Konsep dan keterampilan kerja yang lebih luas</a:t>
              </a:r>
            </a:p>
          </p:txBody>
        </p:sp>
      </p:grpSp>
      <p:grpSp>
        <p:nvGrpSpPr>
          <p:cNvPr id="19" name="Group 19"/>
          <p:cNvGrpSpPr/>
          <p:nvPr/>
        </p:nvGrpSpPr>
        <p:grpSpPr>
          <a:xfrm>
            <a:off x="1143000" y="4953000"/>
            <a:ext cx="15716250" cy="952500"/>
            <a:chOff x="0" y="0"/>
            <a:chExt cx="20955000" cy="1270000"/>
          </a:xfrm>
        </p:grpSpPr>
        <p:grpSp>
          <p:nvGrpSpPr>
            <p:cNvPr id="20" name="Group 20"/>
            <p:cNvGrpSpPr/>
            <p:nvPr/>
          </p:nvGrpSpPr>
          <p:grpSpPr>
            <a:xfrm>
              <a:off x="0" y="0"/>
              <a:ext cx="20955000" cy="1270000"/>
              <a:chOff x="0" y="0"/>
              <a:chExt cx="20955000" cy="1270000"/>
            </a:xfrm>
          </p:grpSpPr>
          <p:sp>
            <p:nvSpPr>
              <p:cNvPr id="21" name="Freeform 21"/>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E5EEF5"/>
              </a:solidFill>
              <a:ln cap="sq">
                <a:noFill/>
                <a:prstDash val="solid"/>
                <a:miter/>
              </a:ln>
            </p:spPr>
            <p:txBody>
              <a:bodyPr/>
              <a:lstStyle/>
              <a:p>
                <a:endParaRPr lang="id-ID"/>
              </a:p>
            </p:txBody>
          </p:sp>
          <p:sp>
            <p:nvSpPr>
              <p:cNvPr id="22" name="TextBox 22"/>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sp>
          <p:nvSpPr>
            <p:cNvPr id="23" name="TextBox 23"/>
            <p:cNvSpPr txBox="1"/>
            <p:nvPr/>
          </p:nvSpPr>
          <p:spPr>
            <a:xfrm>
              <a:off x="508000" y="342900"/>
              <a:ext cx="5334000" cy="419100"/>
            </a:xfrm>
            <a:prstGeom prst="rect">
              <a:avLst/>
            </a:prstGeom>
          </p:spPr>
          <p:txBody>
            <a:bodyPr lIns="0" tIns="0" rIns="0" bIns="0" rtlCol="0" anchor="t">
              <a:spAutoFit/>
            </a:bodyPr>
            <a:lstStyle/>
            <a:p>
              <a:pPr algn="l">
                <a:lnSpc>
                  <a:spcPts val="2625"/>
                </a:lnSpc>
              </a:pPr>
              <a:r>
                <a:rPr lang="en-US" sz="1875" b="1">
                  <a:solidFill>
                    <a:srgbClr val="072A4A"/>
                  </a:solidFill>
                  <a:latin typeface="Montserrat Bold"/>
                  <a:ea typeface="Montserrat Bold"/>
                  <a:cs typeface="Montserrat Bold"/>
                  <a:sym typeface="Montserrat Bold"/>
                </a:rPr>
                <a:t>DIPLOMA TIGA</a:t>
              </a:r>
            </a:p>
          </p:txBody>
        </p:sp>
        <p:sp>
          <p:nvSpPr>
            <p:cNvPr id="24" name="TextBox 24"/>
            <p:cNvSpPr txBox="1"/>
            <p:nvPr/>
          </p:nvSpPr>
          <p:spPr>
            <a:xfrm>
              <a:off x="6604000" y="342900"/>
              <a:ext cx="13716000" cy="439420"/>
            </a:xfrm>
            <a:prstGeom prst="rect">
              <a:avLst/>
            </a:prstGeom>
          </p:spPr>
          <p:txBody>
            <a:bodyPr lIns="0" tIns="0" rIns="0" bIns="0" rtlCol="0" anchor="t">
              <a:spAutoFit/>
            </a:bodyPr>
            <a:lstStyle/>
            <a:p>
              <a:pPr algn="l">
                <a:lnSpc>
                  <a:spcPts val="2835"/>
                </a:lnSpc>
              </a:pPr>
              <a:r>
                <a:rPr lang="en-US" sz="2025">
                  <a:solidFill>
                    <a:srgbClr val="12263A"/>
                  </a:solidFill>
                  <a:latin typeface="Source Sans 3"/>
                  <a:ea typeface="Source Sans 3"/>
                  <a:cs typeface="Source Sans 3"/>
                  <a:sym typeface="Source Sans 3"/>
                </a:rPr>
                <a:t>Konsep teoretis tertentu &amp; penyelesaian prosedural</a:t>
              </a:r>
            </a:p>
          </p:txBody>
        </p:sp>
      </p:grpSp>
      <p:grpSp>
        <p:nvGrpSpPr>
          <p:cNvPr id="25" name="Group 25"/>
          <p:cNvGrpSpPr/>
          <p:nvPr/>
        </p:nvGrpSpPr>
        <p:grpSpPr>
          <a:xfrm>
            <a:off x="1143000" y="6143625"/>
            <a:ext cx="15716250" cy="952500"/>
            <a:chOff x="0" y="0"/>
            <a:chExt cx="20955000" cy="1270000"/>
          </a:xfrm>
        </p:grpSpPr>
        <p:grpSp>
          <p:nvGrpSpPr>
            <p:cNvPr id="26" name="Group 26"/>
            <p:cNvGrpSpPr/>
            <p:nvPr/>
          </p:nvGrpSpPr>
          <p:grpSpPr>
            <a:xfrm>
              <a:off x="0" y="0"/>
              <a:ext cx="20955000" cy="1270000"/>
              <a:chOff x="0" y="0"/>
              <a:chExt cx="20955000" cy="1270000"/>
            </a:xfrm>
          </p:grpSpPr>
          <p:sp>
            <p:nvSpPr>
              <p:cNvPr id="27" name="Freeform 27"/>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FFFFFF"/>
              </a:solidFill>
              <a:ln cap="sq">
                <a:noFill/>
                <a:prstDash val="solid"/>
                <a:miter/>
              </a:ln>
            </p:spPr>
            <p:txBody>
              <a:bodyPr/>
              <a:lstStyle/>
              <a:p>
                <a:endParaRPr lang="id-ID"/>
              </a:p>
            </p:txBody>
          </p:sp>
          <p:sp>
            <p:nvSpPr>
              <p:cNvPr id="28" name="TextBox 28"/>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sp>
          <p:nvSpPr>
            <p:cNvPr id="29" name="TextBox 29"/>
            <p:cNvSpPr txBox="1"/>
            <p:nvPr/>
          </p:nvSpPr>
          <p:spPr>
            <a:xfrm>
              <a:off x="508000" y="342900"/>
              <a:ext cx="5334000" cy="419100"/>
            </a:xfrm>
            <a:prstGeom prst="rect">
              <a:avLst/>
            </a:prstGeom>
          </p:spPr>
          <p:txBody>
            <a:bodyPr lIns="0" tIns="0" rIns="0" bIns="0" rtlCol="0" anchor="t">
              <a:spAutoFit/>
            </a:bodyPr>
            <a:lstStyle/>
            <a:p>
              <a:pPr algn="l">
                <a:lnSpc>
                  <a:spcPts val="2625"/>
                </a:lnSpc>
              </a:pPr>
              <a:r>
                <a:rPr lang="en-US" sz="1875" b="1">
                  <a:solidFill>
                    <a:srgbClr val="072A4A"/>
                  </a:solidFill>
                  <a:latin typeface="Montserrat Bold"/>
                  <a:ea typeface="Montserrat Bold"/>
                  <a:cs typeface="Montserrat Bold"/>
                  <a:sym typeface="Montserrat Bold"/>
                </a:rPr>
                <a:t>SARJANA</a:t>
              </a:r>
            </a:p>
          </p:txBody>
        </p:sp>
        <p:sp>
          <p:nvSpPr>
            <p:cNvPr id="30" name="TextBox 30"/>
            <p:cNvSpPr txBox="1"/>
            <p:nvPr/>
          </p:nvSpPr>
          <p:spPr>
            <a:xfrm>
              <a:off x="6604000" y="342900"/>
              <a:ext cx="13716000" cy="439420"/>
            </a:xfrm>
            <a:prstGeom prst="rect">
              <a:avLst/>
            </a:prstGeom>
          </p:spPr>
          <p:txBody>
            <a:bodyPr lIns="0" tIns="0" rIns="0" bIns="0" rtlCol="0" anchor="t">
              <a:spAutoFit/>
            </a:bodyPr>
            <a:lstStyle/>
            <a:p>
              <a:pPr algn="l">
                <a:lnSpc>
                  <a:spcPts val="2835"/>
                </a:lnSpc>
              </a:pPr>
              <a:r>
                <a:rPr lang="en-US" sz="2025">
                  <a:solidFill>
                    <a:srgbClr val="12263A"/>
                  </a:solidFill>
                  <a:latin typeface="Source Sans 3"/>
                  <a:ea typeface="Source Sans 3"/>
                  <a:cs typeface="Source Sans 3"/>
                  <a:sym typeface="Source Sans 3"/>
                </a:rPr>
                <a:t>Konsep teoretis bidang ilmu &amp; pemecahan masalah</a:t>
              </a:r>
            </a:p>
          </p:txBody>
        </p:sp>
      </p:grpSp>
      <p:grpSp>
        <p:nvGrpSpPr>
          <p:cNvPr id="31" name="Group 31"/>
          <p:cNvGrpSpPr/>
          <p:nvPr/>
        </p:nvGrpSpPr>
        <p:grpSpPr>
          <a:xfrm>
            <a:off x="1143000" y="7334250"/>
            <a:ext cx="15716250" cy="952500"/>
            <a:chOff x="0" y="0"/>
            <a:chExt cx="20955000" cy="1270000"/>
          </a:xfrm>
        </p:grpSpPr>
        <p:grpSp>
          <p:nvGrpSpPr>
            <p:cNvPr id="32" name="Group 32"/>
            <p:cNvGrpSpPr/>
            <p:nvPr/>
          </p:nvGrpSpPr>
          <p:grpSpPr>
            <a:xfrm>
              <a:off x="0" y="0"/>
              <a:ext cx="20955000" cy="1270000"/>
              <a:chOff x="0" y="0"/>
              <a:chExt cx="20955000" cy="1270000"/>
            </a:xfrm>
          </p:grpSpPr>
          <p:sp>
            <p:nvSpPr>
              <p:cNvPr id="33" name="Freeform 33"/>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0B5F9E"/>
              </a:solidFill>
              <a:ln cap="sq">
                <a:noFill/>
                <a:prstDash val="solid"/>
                <a:miter/>
              </a:ln>
            </p:spPr>
            <p:txBody>
              <a:bodyPr/>
              <a:lstStyle/>
              <a:p>
                <a:endParaRPr lang="id-ID"/>
              </a:p>
            </p:txBody>
          </p:sp>
          <p:sp>
            <p:nvSpPr>
              <p:cNvPr id="34" name="TextBox 34"/>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sp>
          <p:nvSpPr>
            <p:cNvPr id="35" name="TextBox 35"/>
            <p:cNvSpPr txBox="1"/>
            <p:nvPr/>
          </p:nvSpPr>
          <p:spPr>
            <a:xfrm>
              <a:off x="508000" y="342900"/>
              <a:ext cx="5334000" cy="419100"/>
            </a:xfrm>
            <a:prstGeom prst="rect">
              <a:avLst/>
            </a:prstGeom>
          </p:spPr>
          <p:txBody>
            <a:bodyPr lIns="0" tIns="0" rIns="0" bIns="0" rtlCol="0" anchor="t">
              <a:spAutoFit/>
            </a:bodyPr>
            <a:lstStyle/>
            <a:p>
              <a:pPr algn="l">
                <a:lnSpc>
                  <a:spcPts val="2625"/>
                </a:lnSpc>
              </a:pPr>
              <a:r>
                <a:rPr lang="en-US" sz="1875" b="1">
                  <a:solidFill>
                    <a:srgbClr val="FFFFFF"/>
                  </a:solidFill>
                  <a:latin typeface="Montserrat Bold"/>
                  <a:ea typeface="Montserrat Bold"/>
                  <a:cs typeface="Montserrat Bold"/>
                  <a:sym typeface="Montserrat Bold"/>
                </a:rPr>
                <a:t>SARJANA TERAPAN</a:t>
              </a:r>
            </a:p>
          </p:txBody>
        </p:sp>
        <p:sp>
          <p:nvSpPr>
            <p:cNvPr id="36" name="TextBox 36"/>
            <p:cNvSpPr txBox="1"/>
            <p:nvPr/>
          </p:nvSpPr>
          <p:spPr>
            <a:xfrm>
              <a:off x="6604000" y="342900"/>
              <a:ext cx="13716000" cy="439420"/>
            </a:xfrm>
            <a:prstGeom prst="rect">
              <a:avLst/>
            </a:prstGeom>
          </p:spPr>
          <p:txBody>
            <a:bodyPr lIns="0" tIns="0" rIns="0" bIns="0" rtlCol="0" anchor="t">
              <a:spAutoFit/>
            </a:bodyPr>
            <a:lstStyle/>
            <a:p>
              <a:pPr algn="l">
                <a:lnSpc>
                  <a:spcPts val="2835"/>
                </a:lnSpc>
              </a:pPr>
              <a:r>
                <a:rPr lang="en-US" sz="2025">
                  <a:solidFill>
                    <a:srgbClr val="FFFFFF"/>
                  </a:solidFill>
                  <a:latin typeface="Source Sans 3"/>
                  <a:ea typeface="Source Sans 3"/>
                  <a:cs typeface="Source Sans 3"/>
                  <a:sym typeface="Source Sans 3"/>
                </a:rPr>
                <a:t>Teori aplikasi, praktik profesional &amp; adaptasi perubahan</a:t>
              </a:r>
            </a:p>
          </p:txBody>
        </p:sp>
      </p:grpSp>
      <p:grpSp>
        <p:nvGrpSpPr>
          <p:cNvPr id="37" name="Group 37"/>
          <p:cNvGrpSpPr/>
          <p:nvPr/>
        </p:nvGrpSpPr>
        <p:grpSpPr>
          <a:xfrm>
            <a:off x="762000" y="9582150"/>
            <a:ext cx="266700" cy="266700"/>
            <a:chOff x="0" y="0"/>
            <a:chExt cx="355600" cy="355600"/>
          </a:xfrm>
        </p:grpSpPr>
        <p:sp>
          <p:nvSpPr>
            <p:cNvPr id="38" name="Freeform 38"/>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39" name="TextBox 39"/>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40" name="TextBox 40"/>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072A4A"/>
                </a:solidFill>
                <a:latin typeface="Montserrat Bold"/>
                <a:ea typeface="Montserrat Bold"/>
                <a:cs typeface="Montserrat Bold"/>
                <a:sym typeface="Montserrat Bold"/>
              </a:rPr>
              <a:t>UNS  |  LPPMP</a:t>
            </a:r>
          </a:p>
        </p:txBody>
      </p:sp>
      <p:sp>
        <p:nvSpPr>
          <p:cNvPr id="41" name="TextBox 41"/>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5D7184"/>
                </a:solidFill>
                <a:latin typeface="Source Sans 3"/>
                <a:ea typeface="Source Sans 3"/>
                <a:cs typeface="Source Sans 3"/>
                <a:sym typeface="Source Sans 3"/>
              </a:rPr>
              <a:t>Universitas Sebelas Maret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7FA"/>
        </a:solidFill>
        <a:effectLst/>
      </p:bgPr>
    </p:bg>
    <p:spTree>
      <p:nvGrpSpPr>
        <p:cNvPr id="1" name=""/>
        <p:cNvGrpSpPr/>
        <p:nvPr/>
      </p:nvGrpSpPr>
      <p:grpSpPr>
        <a:xfrm>
          <a:off x="0" y="0"/>
          <a:ext cx="0" cy="0"/>
          <a:chOff x="0" y="0"/>
          <a:chExt cx="0" cy="0"/>
        </a:xfrm>
      </p:grpSpPr>
      <p:sp>
        <p:nvSpPr>
          <p:cNvPr id="2" name="TextBox 2"/>
          <p:cNvSpPr txBox="1"/>
          <p:nvPr/>
        </p:nvSpPr>
        <p:spPr>
          <a:xfrm>
            <a:off x="1047750" y="647700"/>
            <a:ext cx="4286250" cy="281940"/>
          </a:xfrm>
          <a:prstGeom prst="rect">
            <a:avLst/>
          </a:prstGeom>
        </p:spPr>
        <p:txBody>
          <a:bodyPr lIns="0" tIns="0" rIns="0" bIns="0" rtlCol="0" anchor="t">
            <a:spAutoFit/>
          </a:bodyPr>
          <a:lstStyle/>
          <a:p>
            <a:pPr algn="l">
              <a:lnSpc>
                <a:spcPts val="2310"/>
              </a:lnSpc>
            </a:pPr>
            <a:r>
              <a:rPr lang="en-US" sz="1650" b="1" spc="132">
                <a:solidFill>
                  <a:srgbClr val="0B5F9E"/>
                </a:solidFill>
                <a:latin typeface="Source Sans 3 Bold"/>
                <a:ea typeface="Source Sans 3 Bold"/>
                <a:cs typeface="Source Sans 3 Bold"/>
                <a:sym typeface="Source Sans 3 Bold"/>
              </a:rPr>
              <a:t>PASAL 9 • BAGIAN 2</a:t>
            </a:r>
          </a:p>
        </p:txBody>
      </p:sp>
      <p:sp>
        <p:nvSpPr>
          <p:cNvPr id="3" name="TextBox 3"/>
          <p:cNvSpPr txBox="1"/>
          <p:nvPr/>
        </p:nvSpPr>
        <p:spPr>
          <a:xfrm>
            <a:off x="1047750" y="1133475"/>
            <a:ext cx="14763750" cy="587693"/>
          </a:xfrm>
          <a:prstGeom prst="rect">
            <a:avLst/>
          </a:prstGeom>
        </p:spPr>
        <p:txBody>
          <a:bodyPr lIns="0" tIns="0" rIns="0" bIns="0" rtlCol="0" anchor="t">
            <a:spAutoFit/>
          </a:bodyPr>
          <a:lstStyle/>
          <a:p>
            <a:pPr algn="l">
              <a:lnSpc>
                <a:spcPts val="4567"/>
              </a:lnSpc>
            </a:pPr>
            <a:r>
              <a:rPr lang="en-US" sz="4350" b="1">
                <a:solidFill>
                  <a:srgbClr val="12263A"/>
                </a:solidFill>
                <a:latin typeface="Montserrat Bold"/>
                <a:ea typeface="Montserrat Bold"/>
                <a:cs typeface="Montserrat Bold"/>
                <a:sym typeface="Montserrat Bold"/>
              </a:rPr>
              <a:t>Jenjang Lanjut: Profesi hingga Subspesialis</a:t>
            </a:r>
          </a:p>
        </p:txBody>
      </p:sp>
      <p:grpSp>
        <p:nvGrpSpPr>
          <p:cNvPr id="4" name="Group 4"/>
          <p:cNvGrpSpPr/>
          <p:nvPr/>
        </p:nvGrpSpPr>
        <p:grpSpPr>
          <a:xfrm>
            <a:off x="1047750" y="1952625"/>
            <a:ext cx="857250" cy="57150"/>
            <a:chOff x="0" y="0"/>
            <a:chExt cx="1143000" cy="76200"/>
          </a:xfrm>
        </p:grpSpPr>
        <p:sp>
          <p:nvSpPr>
            <p:cNvPr id="5" name="Freeform 5"/>
            <p:cNvSpPr/>
            <p:nvPr/>
          </p:nvSpPr>
          <p:spPr>
            <a:xfrm>
              <a:off x="0" y="0"/>
              <a:ext cx="1143000" cy="76200"/>
            </a:xfrm>
            <a:custGeom>
              <a:avLst/>
              <a:gdLst/>
              <a:ahLst/>
              <a:cxnLst/>
              <a:rect l="l" t="t" r="r" b="b"/>
              <a:pathLst>
                <a:path w="1143000" h="76200">
                  <a:moveTo>
                    <a:pt x="0" y="0"/>
                  </a:moveTo>
                  <a:lnTo>
                    <a:pt x="1143000" y="0"/>
                  </a:lnTo>
                  <a:lnTo>
                    <a:pt x="1143000" y="76200"/>
                  </a:lnTo>
                  <a:lnTo>
                    <a:pt x="0" y="76200"/>
                  </a:lnTo>
                  <a:close/>
                </a:path>
              </a:pathLst>
            </a:custGeom>
            <a:solidFill>
              <a:srgbClr val="F2B544"/>
            </a:solidFill>
            <a:ln cap="sq">
              <a:noFill/>
              <a:prstDash val="solid"/>
              <a:miter/>
            </a:ln>
          </p:spPr>
          <p:txBody>
            <a:bodyPr/>
            <a:lstStyle/>
            <a:p>
              <a:endParaRPr lang="id-ID"/>
            </a:p>
          </p:txBody>
        </p:sp>
        <p:sp>
          <p:nvSpPr>
            <p:cNvPr id="6" name="TextBox 6"/>
            <p:cNvSpPr txBox="1"/>
            <p:nvPr/>
          </p:nvSpPr>
          <p:spPr>
            <a:xfrm>
              <a:off x="0" y="-38100"/>
              <a:ext cx="1143000" cy="114300"/>
            </a:xfrm>
            <a:prstGeom prst="rect">
              <a:avLst/>
            </a:prstGeom>
          </p:spPr>
          <p:txBody>
            <a:bodyPr lIns="50800" tIns="50800" rIns="50800" bIns="50800" rtlCol="0" anchor="ctr"/>
            <a:lstStyle/>
            <a:p>
              <a:pPr algn="l">
                <a:lnSpc>
                  <a:spcPts val="1679"/>
                </a:lnSpc>
              </a:pPr>
              <a:endParaRPr/>
            </a:p>
          </p:txBody>
        </p:sp>
      </p:grpSp>
      <p:grpSp>
        <p:nvGrpSpPr>
          <p:cNvPr id="7" name="Group 7"/>
          <p:cNvGrpSpPr/>
          <p:nvPr/>
        </p:nvGrpSpPr>
        <p:grpSpPr>
          <a:xfrm>
            <a:off x="1143000" y="2571750"/>
            <a:ext cx="15716250" cy="952500"/>
            <a:chOff x="0" y="0"/>
            <a:chExt cx="20955000" cy="1270000"/>
          </a:xfrm>
        </p:grpSpPr>
        <p:grpSp>
          <p:nvGrpSpPr>
            <p:cNvPr id="8" name="Group 8"/>
            <p:cNvGrpSpPr/>
            <p:nvPr/>
          </p:nvGrpSpPr>
          <p:grpSpPr>
            <a:xfrm>
              <a:off x="0" y="0"/>
              <a:ext cx="20955000" cy="1270000"/>
              <a:chOff x="0" y="0"/>
              <a:chExt cx="20955000" cy="1270000"/>
            </a:xfrm>
          </p:grpSpPr>
          <p:sp>
            <p:nvSpPr>
              <p:cNvPr id="9" name="Freeform 9"/>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E5EEF5"/>
              </a:solidFill>
              <a:ln cap="sq">
                <a:noFill/>
                <a:prstDash val="solid"/>
                <a:miter/>
              </a:ln>
            </p:spPr>
            <p:txBody>
              <a:bodyPr/>
              <a:lstStyle/>
              <a:p>
                <a:endParaRPr lang="id-ID"/>
              </a:p>
            </p:txBody>
          </p:sp>
          <p:sp>
            <p:nvSpPr>
              <p:cNvPr id="10" name="TextBox 10"/>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0" y="0"/>
              <a:ext cx="152400" cy="1270000"/>
              <a:chOff x="0" y="0"/>
              <a:chExt cx="152400" cy="1270000"/>
            </a:xfrm>
          </p:grpSpPr>
          <p:sp>
            <p:nvSpPr>
              <p:cNvPr id="12" name="Freeform 12"/>
              <p:cNvSpPr/>
              <p:nvPr/>
            </p:nvSpPr>
            <p:spPr>
              <a:xfrm>
                <a:off x="0" y="0"/>
                <a:ext cx="152400" cy="1270000"/>
              </a:xfrm>
              <a:custGeom>
                <a:avLst/>
                <a:gdLst/>
                <a:ahLst/>
                <a:cxnLst/>
                <a:rect l="l" t="t" r="r" b="b"/>
                <a:pathLst>
                  <a:path w="152400" h="1270000">
                    <a:moveTo>
                      <a:pt x="0" y="0"/>
                    </a:moveTo>
                    <a:lnTo>
                      <a:pt x="152400" y="0"/>
                    </a:lnTo>
                    <a:lnTo>
                      <a:pt x="152400" y="1270000"/>
                    </a:lnTo>
                    <a:lnTo>
                      <a:pt x="0" y="1270000"/>
                    </a:lnTo>
                    <a:close/>
                  </a:path>
                </a:pathLst>
              </a:custGeom>
              <a:solidFill>
                <a:srgbClr val="0B5F9E"/>
              </a:solidFill>
              <a:ln cap="sq">
                <a:noFill/>
                <a:prstDash val="solid"/>
                <a:miter/>
              </a:ln>
            </p:spPr>
            <p:txBody>
              <a:bodyPr/>
              <a:lstStyle/>
              <a:p>
                <a:endParaRPr lang="id-ID"/>
              </a:p>
            </p:txBody>
          </p:sp>
          <p:sp>
            <p:nvSpPr>
              <p:cNvPr id="13" name="TextBox 13"/>
              <p:cNvSpPr txBox="1"/>
              <p:nvPr/>
            </p:nvSpPr>
            <p:spPr>
              <a:xfrm>
                <a:off x="0" y="-38100"/>
                <a:ext cx="152400" cy="1308100"/>
              </a:xfrm>
              <a:prstGeom prst="rect">
                <a:avLst/>
              </a:prstGeom>
            </p:spPr>
            <p:txBody>
              <a:bodyPr lIns="50800" tIns="50800" rIns="50800" bIns="50800" rtlCol="0" anchor="ctr"/>
              <a:lstStyle/>
              <a:p>
                <a:pPr algn="l">
                  <a:lnSpc>
                    <a:spcPts val="1679"/>
                  </a:lnSpc>
                </a:pPr>
                <a:endParaRPr/>
              </a:p>
            </p:txBody>
          </p:sp>
        </p:grpSp>
        <p:sp>
          <p:nvSpPr>
            <p:cNvPr id="14" name="TextBox 14"/>
            <p:cNvSpPr txBox="1"/>
            <p:nvPr/>
          </p:nvSpPr>
          <p:spPr>
            <a:xfrm>
              <a:off x="508000" y="317500"/>
              <a:ext cx="5461000" cy="396240"/>
            </a:xfrm>
            <a:prstGeom prst="rect">
              <a:avLst/>
            </a:prstGeom>
          </p:spPr>
          <p:txBody>
            <a:bodyPr lIns="0" tIns="0" rIns="0" bIns="0" rtlCol="0" anchor="t">
              <a:spAutoFit/>
            </a:bodyPr>
            <a:lstStyle/>
            <a:p>
              <a:pPr algn="l">
                <a:lnSpc>
                  <a:spcPts val="2520"/>
                </a:lnSpc>
              </a:pPr>
              <a:r>
                <a:rPr lang="en-US" sz="1800" b="1">
                  <a:solidFill>
                    <a:srgbClr val="072A4A"/>
                  </a:solidFill>
                  <a:latin typeface="Montserrat Bold"/>
                  <a:ea typeface="Montserrat Bold"/>
                  <a:cs typeface="Montserrat Bold"/>
                  <a:sym typeface="Montserrat Bold"/>
                </a:rPr>
                <a:t>PROFESI</a:t>
              </a:r>
            </a:p>
          </p:txBody>
        </p:sp>
        <p:sp>
          <p:nvSpPr>
            <p:cNvPr id="15" name="TextBox 15"/>
            <p:cNvSpPr txBox="1"/>
            <p:nvPr/>
          </p:nvSpPr>
          <p:spPr>
            <a:xfrm>
              <a:off x="6731000" y="327025"/>
              <a:ext cx="12954000" cy="434340"/>
            </a:xfrm>
            <a:prstGeom prst="rect">
              <a:avLst/>
            </a:prstGeom>
          </p:spPr>
          <p:txBody>
            <a:bodyPr lIns="0" tIns="0" rIns="0" bIns="0" rtlCol="0" anchor="t">
              <a:spAutoFit/>
            </a:bodyPr>
            <a:lstStyle/>
            <a:p>
              <a:pPr algn="l">
                <a:lnSpc>
                  <a:spcPts val="2733"/>
                </a:lnSpc>
              </a:pPr>
              <a:r>
                <a:rPr lang="en-US" sz="2025">
                  <a:solidFill>
                    <a:srgbClr val="12263A"/>
                  </a:solidFill>
                  <a:latin typeface="Source Sans 3"/>
                  <a:ea typeface="Source Sans 3"/>
                  <a:cs typeface="Source Sans 3"/>
                  <a:sym typeface="Source Sans 3"/>
                </a:rPr>
                <a:t>Teori aplikasi, sumber daya, standar profesi</a:t>
              </a:r>
            </a:p>
          </p:txBody>
        </p:sp>
      </p:grpSp>
      <p:grpSp>
        <p:nvGrpSpPr>
          <p:cNvPr id="16" name="Group 16"/>
          <p:cNvGrpSpPr/>
          <p:nvPr/>
        </p:nvGrpSpPr>
        <p:grpSpPr>
          <a:xfrm>
            <a:off x="1143000" y="3762375"/>
            <a:ext cx="15716250" cy="952500"/>
            <a:chOff x="0" y="0"/>
            <a:chExt cx="20955000" cy="1270000"/>
          </a:xfrm>
        </p:grpSpPr>
        <p:grpSp>
          <p:nvGrpSpPr>
            <p:cNvPr id="17" name="Group 17"/>
            <p:cNvGrpSpPr/>
            <p:nvPr/>
          </p:nvGrpSpPr>
          <p:grpSpPr>
            <a:xfrm>
              <a:off x="0" y="0"/>
              <a:ext cx="20955000" cy="1270000"/>
              <a:chOff x="0" y="0"/>
              <a:chExt cx="20955000" cy="1270000"/>
            </a:xfrm>
          </p:grpSpPr>
          <p:sp>
            <p:nvSpPr>
              <p:cNvPr id="18" name="Freeform 18"/>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FFFFFF"/>
              </a:solidFill>
              <a:ln cap="sq">
                <a:noFill/>
                <a:prstDash val="solid"/>
                <a:miter/>
              </a:ln>
            </p:spPr>
            <p:txBody>
              <a:bodyPr/>
              <a:lstStyle/>
              <a:p>
                <a:endParaRPr lang="id-ID"/>
              </a:p>
            </p:txBody>
          </p:sp>
          <p:sp>
            <p:nvSpPr>
              <p:cNvPr id="19" name="TextBox 19"/>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grpSp>
          <p:nvGrpSpPr>
            <p:cNvPr id="20" name="Group 20"/>
            <p:cNvGrpSpPr/>
            <p:nvPr/>
          </p:nvGrpSpPr>
          <p:grpSpPr>
            <a:xfrm>
              <a:off x="0" y="0"/>
              <a:ext cx="152400" cy="1270000"/>
              <a:chOff x="0" y="0"/>
              <a:chExt cx="152400" cy="1270000"/>
            </a:xfrm>
          </p:grpSpPr>
          <p:sp>
            <p:nvSpPr>
              <p:cNvPr id="21" name="Freeform 21"/>
              <p:cNvSpPr/>
              <p:nvPr/>
            </p:nvSpPr>
            <p:spPr>
              <a:xfrm>
                <a:off x="0" y="0"/>
                <a:ext cx="152400" cy="1270000"/>
              </a:xfrm>
              <a:custGeom>
                <a:avLst/>
                <a:gdLst/>
                <a:ahLst/>
                <a:cxnLst/>
                <a:rect l="l" t="t" r="r" b="b"/>
                <a:pathLst>
                  <a:path w="152400" h="1270000">
                    <a:moveTo>
                      <a:pt x="0" y="0"/>
                    </a:moveTo>
                    <a:lnTo>
                      <a:pt x="152400" y="0"/>
                    </a:lnTo>
                    <a:lnTo>
                      <a:pt x="152400" y="1270000"/>
                    </a:lnTo>
                    <a:lnTo>
                      <a:pt x="0" y="1270000"/>
                    </a:lnTo>
                    <a:close/>
                  </a:path>
                </a:pathLst>
              </a:custGeom>
              <a:solidFill>
                <a:srgbClr val="0B5F9E"/>
              </a:solidFill>
              <a:ln cap="sq">
                <a:noFill/>
                <a:prstDash val="solid"/>
                <a:miter/>
              </a:ln>
            </p:spPr>
            <p:txBody>
              <a:bodyPr/>
              <a:lstStyle/>
              <a:p>
                <a:endParaRPr lang="id-ID"/>
              </a:p>
            </p:txBody>
          </p:sp>
          <p:sp>
            <p:nvSpPr>
              <p:cNvPr id="22" name="TextBox 22"/>
              <p:cNvSpPr txBox="1"/>
              <p:nvPr/>
            </p:nvSpPr>
            <p:spPr>
              <a:xfrm>
                <a:off x="0" y="-38100"/>
                <a:ext cx="152400" cy="1308100"/>
              </a:xfrm>
              <a:prstGeom prst="rect">
                <a:avLst/>
              </a:prstGeom>
            </p:spPr>
            <p:txBody>
              <a:bodyPr lIns="50800" tIns="50800" rIns="50800" bIns="50800" rtlCol="0" anchor="ctr"/>
              <a:lstStyle/>
              <a:p>
                <a:pPr algn="l">
                  <a:lnSpc>
                    <a:spcPts val="1679"/>
                  </a:lnSpc>
                </a:pPr>
                <a:endParaRPr/>
              </a:p>
            </p:txBody>
          </p:sp>
        </p:grpSp>
        <p:sp>
          <p:nvSpPr>
            <p:cNvPr id="23" name="TextBox 23"/>
            <p:cNvSpPr txBox="1"/>
            <p:nvPr/>
          </p:nvSpPr>
          <p:spPr>
            <a:xfrm>
              <a:off x="508000" y="317500"/>
              <a:ext cx="5461000" cy="396240"/>
            </a:xfrm>
            <a:prstGeom prst="rect">
              <a:avLst/>
            </a:prstGeom>
          </p:spPr>
          <p:txBody>
            <a:bodyPr lIns="0" tIns="0" rIns="0" bIns="0" rtlCol="0" anchor="t">
              <a:spAutoFit/>
            </a:bodyPr>
            <a:lstStyle/>
            <a:p>
              <a:pPr algn="l">
                <a:lnSpc>
                  <a:spcPts val="2520"/>
                </a:lnSpc>
              </a:pPr>
              <a:r>
                <a:rPr lang="en-US" sz="1800" b="1">
                  <a:solidFill>
                    <a:srgbClr val="072A4A"/>
                  </a:solidFill>
                  <a:latin typeface="Montserrat Bold"/>
                  <a:ea typeface="Montserrat Bold"/>
                  <a:cs typeface="Montserrat Bold"/>
                  <a:sym typeface="Montserrat Bold"/>
                </a:rPr>
                <a:t>MAGISTER / TERAPAN</a:t>
              </a:r>
            </a:p>
          </p:txBody>
        </p:sp>
        <p:sp>
          <p:nvSpPr>
            <p:cNvPr id="24" name="TextBox 24"/>
            <p:cNvSpPr txBox="1"/>
            <p:nvPr/>
          </p:nvSpPr>
          <p:spPr>
            <a:xfrm>
              <a:off x="6731000" y="327025"/>
              <a:ext cx="12954000" cy="434340"/>
            </a:xfrm>
            <a:prstGeom prst="rect">
              <a:avLst/>
            </a:prstGeom>
          </p:spPr>
          <p:txBody>
            <a:bodyPr lIns="0" tIns="0" rIns="0" bIns="0" rtlCol="0" anchor="t">
              <a:spAutoFit/>
            </a:bodyPr>
            <a:lstStyle/>
            <a:p>
              <a:pPr algn="l">
                <a:lnSpc>
                  <a:spcPts val="2733"/>
                </a:lnSpc>
              </a:pPr>
              <a:r>
                <a:rPr lang="en-US" sz="2025">
                  <a:solidFill>
                    <a:srgbClr val="12263A"/>
                  </a:solidFill>
                  <a:latin typeface="Source Sans 3"/>
                  <a:ea typeface="Source Sans 3"/>
                  <a:cs typeface="Source Sans 3"/>
                  <a:sym typeface="Source Sans 3"/>
                </a:rPr>
                <a:t>Pengembangan ilmu melalui riset atau karya inovatif</a:t>
              </a:r>
            </a:p>
          </p:txBody>
        </p:sp>
      </p:grpSp>
      <p:grpSp>
        <p:nvGrpSpPr>
          <p:cNvPr id="25" name="Group 25"/>
          <p:cNvGrpSpPr/>
          <p:nvPr/>
        </p:nvGrpSpPr>
        <p:grpSpPr>
          <a:xfrm>
            <a:off x="1143000" y="4953000"/>
            <a:ext cx="15716250" cy="952500"/>
            <a:chOff x="0" y="0"/>
            <a:chExt cx="20955000" cy="1270000"/>
          </a:xfrm>
        </p:grpSpPr>
        <p:grpSp>
          <p:nvGrpSpPr>
            <p:cNvPr id="26" name="Group 26"/>
            <p:cNvGrpSpPr/>
            <p:nvPr/>
          </p:nvGrpSpPr>
          <p:grpSpPr>
            <a:xfrm>
              <a:off x="0" y="0"/>
              <a:ext cx="20955000" cy="1270000"/>
              <a:chOff x="0" y="0"/>
              <a:chExt cx="20955000" cy="1270000"/>
            </a:xfrm>
          </p:grpSpPr>
          <p:sp>
            <p:nvSpPr>
              <p:cNvPr id="27" name="Freeform 27"/>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E5EEF5"/>
              </a:solidFill>
              <a:ln cap="sq">
                <a:noFill/>
                <a:prstDash val="solid"/>
                <a:miter/>
              </a:ln>
            </p:spPr>
            <p:txBody>
              <a:bodyPr/>
              <a:lstStyle/>
              <a:p>
                <a:endParaRPr lang="id-ID"/>
              </a:p>
            </p:txBody>
          </p:sp>
          <p:sp>
            <p:nvSpPr>
              <p:cNvPr id="28" name="TextBox 28"/>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grpSp>
          <p:nvGrpSpPr>
            <p:cNvPr id="29" name="Group 29"/>
            <p:cNvGrpSpPr/>
            <p:nvPr/>
          </p:nvGrpSpPr>
          <p:grpSpPr>
            <a:xfrm>
              <a:off x="0" y="0"/>
              <a:ext cx="152400" cy="1270000"/>
              <a:chOff x="0" y="0"/>
              <a:chExt cx="152400" cy="1270000"/>
            </a:xfrm>
          </p:grpSpPr>
          <p:sp>
            <p:nvSpPr>
              <p:cNvPr id="30" name="Freeform 30"/>
              <p:cNvSpPr/>
              <p:nvPr/>
            </p:nvSpPr>
            <p:spPr>
              <a:xfrm>
                <a:off x="0" y="0"/>
                <a:ext cx="152400" cy="1270000"/>
              </a:xfrm>
              <a:custGeom>
                <a:avLst/>
                <a:gdLst/>
                <a:ahLst/>
                <a:cxnLst/>
                <a:rect l="l" t="t" r="r" b="b"/>
                <a:pathLst>
                  <a:path w="152400" h="1270000">
                    <a:moveTo>
                      <a:pt x="0" y="0"/>
                    </a:moveTo>
                    <a:lnTo>
                      <a:pt x="152400" y="0"/>
                    </a:lnTo>
                    <a:lnTo>
                      <a:pt x="152400" y="1270000"/>
                    </a:lnTo>
                    <a:lnTo>
                      <a:pt x="0" y="1270000"/>
                    </a:lnTo>
                    <a:close/>
                  </a:path>
                </a:pathLst>
              </a:custGeom>
              <a:solidFill>
                <a:srgbClr val="F2B544"/>
              </a:solidFill>
              <a:ln cap="sq">
                <a:noFill/>
                <a:prstDash val="solid"/>
                <a:miter/>
              </a:ln>
            </p:spPr>
            <p:txBody>
              <a:bodyPr/>
              <a:lstStyle/>
              <a:p>
                <a:endParaRPr lang="id-ID"/>
              </a:p>
            </p:txBody>
          </p:sp>
          <p:sp>
            <p:nvSpPr>
              <p:cNvPr id="31" name="TextBox 31"/>
              <p:cNvSpPr txBox="1"/>
              <p:nvPr/>
            </p:nvSpPr>
            <p:spPr>
              <a:xfrm>
                <a:off x="0" y="-38100"/>
                <a:ext cx="152400" cy="1308100"/>
              </a:xfrm>
              <a:prstGeom prst="rect">
                <a:avLst/>
              </a:prstGeom>
            </p:spPr>
            <p:txBody>
              <a:bodyPr lIns="50800" tIns="50800" rIns="50800" bIns="50800" rtlCol="0" anchor="ctr"/>
              <a:lstStyle/>
              <a:p>
                <a:pPr algn="l">
                  <a:lnSpc>
                    <a:spcPts val="1679"/>
                  </a:lnSpc>
                </a:pPr>
                <a:endParaRPr/>
              </a:p>
            </p:txBody>
          </p:sp>
        </p:grpSp>
        <p:sp>
          <p:nvSpPr>
            <p:cNvPr id="32" name="TextBox 32"/>
            <p:cNvSpPr txBox="1"/>
            <p:nvPr/>
          </p:nvSpPr>
          <p:spPr>
            <a:xfrm>
              <a:off x="508000" y="317500"/>
              <a:ext cx="5461000" cy="396240"/>
            </a:xfrm>
            <a:prstGeom prst="rect">
              <a:avLst/>
            </a:prstGeom>
          </p:spPr>
          <p:txBody>
            <a:bodyPr lIns="0" tIns="0" rIns="0" bIns="0" rtlCol="0" anchor="t">
              <a:spAutoFit/>
            </a:bodyPr>
            <a:lstStyle/>
            <a:p>
              <a:pPr algn="l">
                <a:lnSpc>
                  <a:spcPts val="2520"/>
                </a:lnSpc>
              </a:pPr>
              <a:r>
                <a:rPr lang="en-US" sz="1800" b="1">
                  <a:solidFill>
                    <a:srgbClr val="072A4A"/>
                  </a:solidFill>
                  <a:latin typeface="Montserrat Bold"/>
                  <a:ea typeface="Montserrat Bold"/>
                  <a:cs typeface="Montserrat Bold"/>
                  <a:sym typeface="Montserrat Bold"/>
                </a:rPr>
                <a:t>SPESIALIS</a:t>
              </a:r>
            </a:p>
          </p:txBody>
        </p:sp>
        <p:sp>
          <p:nvSpPr>
            <p:cNvPr id="33" name="TextBox 33"/>
            <p:cNvSpPr txBox="1"/>
            <p:nvPr/>
          </p:nvSpPr>
          <p:spPr>
            <a:xfrm>
              <a:off x="6731000" y="327025"/>
              <a:ext cx="12954000" cy="434340"/>
            </a:xfrm>
            <a:prstGeom prst="rect">
              <a:avLst/>
            </a:prstGeom>
          </p:spPr>
          <p:txBody>
            <a:bodyPr lIns="0" tIns="0" rIns="0" bIns="0" rtlCol="0" anchor="t">
              <a:spAutoFit/>
            </a:bodyPr>
            <a:lstStyle/>
            <a:p>
              <a:pPr algn="l">
                <a:lnSpc>
                  <a:spcPts val="2733"/>
                </a:lnSpc>
              </a:pPr>
              <a:r>
                <a:rPr lang="en-US" sz="2025">
                  <a:solidFill>
                    <a:srgbClr val="12263A"/>
                  </a:solidFill>
                  <a:latin typeface="Source Sans 3"/>
                  <a:ea typeface="Source Sans 3"/>
                  <a:cs typeface="Source Sans 3"/>
                  <a:sym typeface="Source Sans 3"/>
                </a:rPr>
                <a:t>Keahlian profesional lanjut berbasis disiplin</a:t>
              </a:r>
            </a:p>
          </p:txBody>
        </p:sp>
      </p:grpSp>
      <p:grpSp>
        <p:nvGrpSpPr>
          <p:cNvPr id="34" name="Group 34"/>
          <p:cNvGrpSpPr/>
          <p:nvPr/>
        </p:nvGrpSpPr>
        <p:grpSpPr>
          <a:xfrm>
            <a:off x="1143000" y="6143625"/>
            <a:ext cx="15716250" cy="952500"/>
            <a:chOff x="0" y="0"/>
            <a:chExt cx="20955000" cy="1270000"/>
          </a:xfrm>
        </p:grpSpPr>
        <p:grpSp>
          <p:nvGrpSpPr>
            <p:cNvPr id="35" name="Group 35"/>
            <p:cNvGrpSpPr/>
            <p:nvPr/>
          </p:nvGrpSpPr>
          <p:grpSpPr>
            <a:xfrm>
              <a:off x="0" y="0"/>
              <a:ext cx="20955000" cy="1270000"/>
              <a:chOff x="0" y="0"/>
              <a:chExt cx="20955000" cy="1270000"/>
            </a:xfrm>
          </p:grpSpPr>
          <p:sp>
            <p:nvSpPr>
              <p:cNvPr id="36" name="Freeform 36"/>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FFFFFF"/>
              </a:solidFill>
              <a:ln cap="sq">
                <a:noFill/>
                <a:prstDash val="solid"/>
                <a:miter/>
              </a:ln>
            </p:spPr>
            <p:txBody>
              <a:bodyPr/>
              <a:lstStyle/>
              <a:p>
                <a:endParaRPr lang="id-ID"/>
              </a:p>
            </p:txBody>
          </p:sp>
          <p:sp>
            <p:nvSpPr>
              <p:cNvPr id="37" name="TextBox 37"/>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grpSp>
          <p:nvGrpSpPr>
            <p:cNvPr id="38" name="Group 38"/>
            <p:cNvGrpSpPr/>
            <p:nvPr/>
          </p:nvGrpSpPr>
          <p:grpSpPr>
            <a:xfrm>
              <a:off x="0" y="0"/>
              <a:ext cx="152400" cy="1270000"/>
              <a:chOff x="0" y="0"/>
              <a:chExt cx="152400" cy="1270000"/>
            </a:xfrm>
          </p:grpSpPr>
          <p:sp>
            <p:nvSpPr>
              <p:cNvPr id="39" name="Freeform 39"/>
              <p:cNvSpPr/>
              <p:nvPr/>
            </p:nvSpPr>
            <p:spPr>
              <a:xfrm>
                <a:off x="0" y="0"/>
                <a:ext cx="152400" cy="1270000"/>
              </a:xfrm>
              <a:custGeom>
                <a:avLst/>
                <a:gdLst/>
                <a:ahLst/>
                <a:cxnLst/>
                <a:rect l="l" t="t" r="r" b="b"/>
                <a:pathLst>
                  <a:path w="152400" h="1270000">
                    <a:moveTo>
                      <a:pt x="0" y="0"/>
                    </a:moveTo>
                    <a:lnTo>
                      <a:pt x="152400" y="0"/>
                    </a:lnTo>
                    <a:lnTo>
                      <a:pt x="152400" y="1270000"/>
                    </a:lnTo>
                    <a:lnTo>
                      <a:pt x="0" y="1270000"/>
                    </a:lnTo>
                    <a:close/>
                  </a:path>
                </a:pathLst>
              </a:custGeom>
              <a:solidFill>
                <a:srgbClr val="F2B544"/>
              </a:solidFill>
              <a:ln cap="sq">
                <a:noFill/>
                <a:prstDash val="solid"/>
                <a:miter/>
              </a:ln>
            </p:spPr>
            <p:txBody>
              <a:bodyPr/>
              <a:lstStyle/>
              <a:p>
                <a:endParaRPr lang="id-ID"/>
              </a:p>
            </p:txBody>
          </p:sp>
          <p:sp>
            <p:nvSpPr>
              <p:cNvPr id="40" name="TextBox 40"/>
              <p:cNvSpPr txBox="1"/>
              <p:nvPr/>
            </p:nvSpPr>
            <p:spPr>
              <a:xfrm>
                <a:off x="0" y="-38100"/>
                <a:ext cx="152400" cy="1308100"/>
              </a:xfrm>
              <a:prstGeom prst="rect">
                <a:avLst/>
              </a:prstGeom>
            </p:spPr>
            <p:txBody>
              <a:bodyPr lIns="50800" tIns="50800" rIns="50800" bIns="50800" rtlCol="0" anchor="ctr"/>
              <a:lstStyle/>
              <a:p>
                <a:pPr algn="l">
                  <a:lnSpc>
                    <a:spcPts val="1679"/>
                  </a:lnSpc>
                </a:pPr>
                <a:endParaRPr/>
              </a:p>
            </p:txBody>
          </p:sp>
        </p:grpSp>
        <p:sp>
          <p:nvSpPr>
            <p:cNvPr id="41" name="TextBox 41"/>
            <p:cNvSpPr txBox="1"/>
            <p:nvPr/>
          </p:nvSpPr>
          <p:spPr>
            <a:xfrm>
              <a:off x="508000" y="317500"/>
              <a:ext cx="5461000" cy="396240"/>
            </a:xfrm>
            <a:prstGeom prst="rect">
              <a:avLst/>
            </a:prstGeom>
          </p:spPr>
          <p:txBody>
            <a:bodyPr lIns="0" tIns="0" rIns="0" bIns="0" rtlCol="0" anchor="t">
              <a:spAutoFit/>
            </a:bodyPr>
            <a:lstStyle/>
            <a:p>
              <a:pPr algn="l">
                <a:lnSpc>
                  <a:spcPts val="2520"/>
                </a:lnSpc>
              </a:pPr>
              <a:r>
                <a:rPr lang="en-US" sz="1800" b="1">
                  <a:solidFill>
                    <a:srgbClr val="072A4A"/>
                  </a:solidFill>
                  <a:latin typeface="Montserrat Bold"/>
                  <a:ea typeface="Montserrat Bold"/>
                  <a:cs typeface="Montserrat Bold"/>
                  <a:sym typeface="Montserrat Bold"/>
                </a:rPr>
                <a:t>DOKTOR / TERAPAN</a:t>
              </a:r>
            </a:p>
          </p:txBody>
        </p:sp>
        <p:sp>
          <p:nvSpPr>
            <p:cNvPr id="42" name="TextBox 42"/>
            <p:cNvSpPr txBox="1"/>
            <p:nvPr/>
          </p:nvSpPr>
          <p:spPr>
            <a:xfrm>
              <a:off x="6731000" y="327025"/>
              <a:ext cx="12954000" cy="434340"/>
            </a:xfrm>
            <a:prstGeom prst="rect">
              <a:avLst/>
            </a:prstGeom>
          </p:spPr>
          <p:txBody>
            <a:bodyPr lIns="0" tIns="0" rIns="0" bIns="0" rtlCol="0" anchor="t">
              <a:spAutoFit/>
            </a:bodyPr>
            <a:lstStyle/>
            <a:p>
              <a:pPr algn="l">
                <a:lnSpc>
                  <a:spcPts val="2733"/>
                </a:lnSpc>
              </a:pPr>
              <a:r>
                <a:rPr lang="en-US" sz="2025">
                  <a:solidFill>
                    <a:srgbClr val="12263A"/>
                  </a:solidFill>
                  <a:latin typeface="Source Sans 3"/>
                  <a:ea typeface="Source Sans 3"/>
                  <a:cs typeface="Source Sans 3"/>
                  <a:sym typeface="Source Sans 3"/>
                </a:rPr>
                <a:t>Filosofi keilmuan dan riset orisinal</a:t>
              </a:r>
            </a:p>
          </p:txBody>
        </p:sp>
      </p:grpSp>
      <p:grpSp>
        <p:nvGrpSpPr>
          <p:cNvPr id="43" name="Group 43"/>
          <p:cNvGrpSpPr/>
          <p:nvPr/>
        </p:nvGrpSpPr>
        <p:grpSpPr>
          <a:xfrm>
            <a:off x="1143000" y="7334250"/>
            <a:ext cx="15716250" cy="952500"/>
            <a:chOff x="0" y="0"/>
            <a:chExt cx="20955000" cy="1270000"/>
          </a:xfrm>
        </p:grpSpPr>
        <p:grpSp>
          <p:nvGrpSpPr>
            <p:cNvPr id="44" name="Group 44"/>
            <p:cNvGrpSpPr/>
            <p:nvPr/>
          </p:nvGrpSpPr>
          <p:grpSpPr>
            <a:xfrm>
              <a:off x="0" y="0"/>
              <a:ext cx="20955000" cy="1270000"/>
              <a:chOff x="0" y="0"/>
              <a:chExt cx="20955000" cy="1270000"/>
            </a:xfrm>
          </p:grpSpPr>
          <p:sp>
            <p:nvSpPr>
              <p:cNvPr id="45" name="Freeform 45"/>
              <p:cNvSpPr/>
              <p:nvPr/>
            </p:nvSpPr>
            <p:spPr>
              <a:xfrm>
                <a:off x="0" y="0"/>
                <a:ext cx="20955000" cy="1270000"/>
              </a:xfrm>
              <a:custGeom>
                <a:avLst/>
                <a:gdLst/>
                <a:ahLst/>
                <a:cxnLst/>
                <a:rect l="l" t="t" r="r" b="b"/>
                <a:pathLst>
                  <a:path w="20955000" h="1270000">
                    <a:moveTo>
                      <a:pt x="0" y="0"/>
                    </a:moveTo>
                    <a:lnTo>
                      <a:pt x="20955000" y="0"/>
                    </a:lnTo>
                    <a:lnTo>
                      <a:pt x="20955000" y="1270000"/>
                    </a:lnTo>
                    <a:lnTo>
                      <a:pt x="0" y="1270000"/>
                    </a:lnTo>
                    <a:close/>
                  </a:path>
                </a:pathLst>
              </a:custGeom>
              <a:solidFill>
                <a:srgbClr val="E5EEF5"/>
              </a:solidFill>
              <a:ln cap="sq">
                <a:noFill/>
                <a:prstDash val="solid"/>
                <a:miter/>
              </a:ln>
            </p:spPr>
            <p:txBody>
              <a:bodyPr/>
              <a:lstStyle/>
              <a:p>
                <a:endParaRPr lang="id-ID"/>
              </a:p>
            </p:txBody>
          </p:sp>
          <p:sp>
            <p:nvSpPr>
              <p:cNvPr id="46" name="TextBox 46"/>
              <p:cNvSpPr txBox="1"/>
              <p:nvPr/>
            </p:nvSpPr>
            <p:spPr>
              <a:xfrm>
                <a:off x="0" y="-38100"/>
                <a:ext cx="20955000" cy="1308100"/>
              </a:xfrm>
              <a:prstGeom prst="rect">
                <a:avLst/>
              </a:prstGeom>
            </p:spPr>
            <p:txBody>
              <a:bodyPr lIns="50800" tIns="50800" rIns="50800" bIns="50800" rtlCol="0" anchor="ctr"/>
              <a:lstStyle/>
              <a:p>
                <a:pPr algn="l">
                  <a:lnSpc>
                    <a:spcPts val="1679"/>
                  </a:lnSpc>
                </a:pPr>
                <a:endParaRPr/>
              </a:p>
            </p:txBody>
          </p:sp>
        </p:grpSp>
        <p:grpSp>
          <p:nvGrpSpPr>
            <p:cNvPr id="47" name="Group 47"/>
            <p:cNvGrpSpPr/>
            <p:nvPr/>
          </p:nvGrpSpPr>
          <p:grpSpPr>
            <a:xfrm>
              <a:off x="0" y="0"/>
              <a:ext cx="152400" cy="1270000"/>
              <a:chOff x="0" y="0"/>
              <a:chExt cx="152400" cy="1270000"/>
            </a:xfrm>
          </p:grpSpPr>
          <p:sp>
            <p:nvSpPr>
              <p:cNvPr id="48" name="Freeform 48"/>
              <p:cNvSpPr/>
              <p:nvPr/>
            </p:nvSpPr>
            <p:spPr>
              <a:xfrm>
                <a:off x="0" y="0"/>
                <a:ext cx="152400" cy="1270000"/>
              </a:xfrm>
              <a:custGeom>
                <a:avLst/>
                <a:gdLst/>
                <a:ahLst/>
                <a:cxnLst/>
                <a:rect l="l" t="t" r="r" b="b"/>
                <a:pathLst>
                  <a:path w="152400" h="1270000">
                    <a:moveTo>
                      <a:pt x="0" y="0"/>
                    </a:moveTo>
                    <a:lnTo>
                      <a:pt x="152400" y="0"/>
                    </a:lnTo>
                    <a:lnTo>
                      <a:pt x="152400" y="1270000"/>
                    </a:lnTo>
                    <a:lnTo>
                      <a:pt x="0" y="1270000"/>
                    </a:lnTo>
                    <a:close/>
                  </a:path>
                </a:pathLst>
              </a:custGeom>
              <a:solidFill>
                <a:srgbClr val="F2B544"/>
              </a:solidFill>
              <a:ln cap="sq">
                <a:noFill/>
                <a:prstDash val="solid"/>
                <a:miter/>
              </a:ln>
            </p:spPr>
            <p:txBody>
              <a:bodyPr/>
              <a:lstStyle/>
              <a:p>
                <a:endParaRPr lang="id-ID"/>
              </a:p>
            </p:txBody>
          </p:sp>
          <p:sp>
            <p:nvSpPr>
              <p:cNvPr id="49" name="TextBox 49"/>
              <p:cNvSpPr txBox="1"/>
              <p:nvPr/>
            </p:nvSpPr>
            <p:spPr>
              <a:xfrm>
                <a:off x="0" y="-38100"/>
                <a:ext cx="152400" cy="1308100"/>
              </a:xfrm>
              <a:prstGeom prst="rect">
                <a:avLst/>
              </a:prstGeom>
            </p:spPr>
            <p:txBody>
              <a:bodyPr lIns="50800" tIns="50800" rIns="50800" bIns="50800" rtlCol="0" anchor="ctr"/>
              <a:lstStyle/>
              <a:p>
                <a:pPr algn="l">
                  <a:lnSpc>
                    <a:spcPts val="1679"/>
                  </a:lnSpc>
                </a:pPr>
                <a:endParaRPr/>
              </a:p>
            </p:txBody>
          </p:sp>
        </p:grpSp>
        <p:sp>
          <p:nvSpPr>
            <p:cNvPr id="50" name="TextBox 50"/>
            <p:cNvSpPr txBox="1"/>
            <p:nvPr/>
          </p:nvSpPr>
          <p:spPr>
            <a:xfrm>
              <a:off x="508000" y="317500"/>
              <a:ext cx="5461000" cy="396240"/>
            </a:xfrm>
            <a:prstGeom prst="rect">
              <a:avLst/>
            </a:prstGeom>
          </p:spPr>
          <p:txBody>
            <a:bodyPr lIns="0" tIns="0" rIns="0" bIns="0" rtlCol="0" anchor="t">
              <a:spAutoFit/>
            </a:bodyPr>
            <a:lstStyle/>
            <a:p>
              <a:pPr algn="l">
                <a:lnSpc>
                  <a:spcPts val="2520"/>
                </a:lnSpc>
              </a:pPr>
              <a:r>
                <a:rPr lang="en-US" sz="1800" b="1">
                  <a:solidFill>
                    <a:srgbClr val="072A4A"/>
                  </a:solidFill>
                  <a:latin typeface="Montserrat Bold"/>
                  <a:ea typeface="Montserrat Bold"/>
                  <a:cs typeface="Montserrat Bold"/>
                  <a:sym typeface="Montserrat Bold"/>
                </a:rPr>
                <a:t>SUBSPESIALIS</a:t>
              </a:r>
            </a:p>
          </p:txBody>
        </p:sp>
        <p:sp>
          <p:nvSpPr>
            <p:cNvPr id="51" name="TextBox 51"/>
            <p:cNvSpPr txBox="1"/>
            <p:nvPr/>
          </p:nvSpPr>
          <p:spPr>
            <a:xfrm>
              <a:off x="6731000" y="327025"/>
              <a:ext cx="12954000" cy="434340"/>
            </a:xfrm>
            <a:prstGeom prst="rect">
              <a:avLst/>
            </a:prstGeom>
          </p:spPr>
          <p:txBody>
            <a:bodyPr lIns="0" tIns="0" rIns="0" bIns="0" rtlCol="0" anchor="t">
              <a:spAutoFit/>
            </a:bodyPr>
            <a:lstStyle/>
            <a:p>
              <a:pPr algn="l">
                <a:lnSpc>
                  <a:spcPts val="2733"/>
                </a:lnSpc>
              </a:pPr>
              <a:r>
                <a:rPr lang="en-US" sz="2025">
                  <a:solidFill>
                    <a:srgbClr val="12263A"/>
                  </a:solidFill>
                  <a:latin typeface="Source Sans 3"/>
                  <a:ea typeface="Source Sans 3"/>
                  <a:cs typeface="Source Sans 3"/>
                  <a:sym typeface="Source Sans 3"/>
                </a:rPr>
                <a:t>Praktik profesional tertinggi pada ranah khusus</a:t>
              </a:r>
            </a:p>
          </p:txBody>
        </p:sp>
      </p:grpSp>
      <p:grpSp>
        <p:nvGrpSpPr>
          <p:cNvPr id="52" name="Group 52"/>
          <p:cNvGrpSpPr/>
          <p:nvPr/>
        </p:nvGrpSpPr>
        <p:grpSpPr>
          <a:xfrm>
            <a:off x="762000" y="9582150"/>
            <a:ext cx="266700" cy="266700"/>
            <a:chOff x="0" y="0"/>
            <a:chExt cx="355600" cy="355600"/>
          </a:xfrm>
        </p:grpSpPr>
        <p:sp>
          <p:nvSpPr>
            <p:cNvPr id="53" name="Freeform 53"/>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54" name="TextBox 54"/>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55" name="TextBox 55"/>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072A4A"/>
                </a:solidFill>
                <a:latin typeface="Montserrat Bold"/>
                <a:ea typeface="Montserrat Bold"/>
                <a:cs typeface="Montserrat Bold"/>
                <a:sym typeface="Montserrat Bold"/>
              </a:rPr>
              <a:t>UNS  |  LPPMP</a:t>
            </a:r>
          </a:p>
        </p:txBody>
      </p:sp>
      <p:sp>
        <p:nvSpPr>
          <p:cNvPr id="56" name="TextBox 56"/>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5D7184"/>
                </a:solidFill>
                <a:latin typeface="Source Sans 3"/>
                <a:ea typeface="Source Sans 3"/>
                <a:cs typeface="Source Sans 3"/>
                <a:sym typeface="Source Sans 3"/>
              </a:rPr>
              <a:t>Universitas Sebelas Maret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7FA"/>
        </a:solidFill>
        <a:effectLst/>
      </p:bgPr>
    </p:bg>
    <p:spTree>
      <p:nvGrpSpPr>
        <p:cNvPr id="1" name=""/>
        <p:cNvGrpSpPr/>
        <p:nvPr/>
      </p:nvGrpSpPr>
      <p:grpSpPr>
        <a:xfrm>
          <a:off x="0" y="0"/>
          <a:ext cx="0" cy="0"/>
          <a:chOff x="0" y="0"/>
          <a:chExt cx="0" cy="0"/>
        </a:xfrm>
      </p:grpSpPr>
      <p:sp>
        <p:nvSpPr>
          <p:cNvPr id="2" name="TextBox 2"/>
          <p:cNvSpPr txBox="1"/>
          <p:nvPr/>
        </p:nvSpPr>
        <p:spPr>
          <a:xfrm>
            <a:off x="1047750" y="647700"/>
            <a:ext cx="4286250" cy="281940"/>
          </a:xfrm>
          <a:prstGeom prst="rect">
            <a:avLst/>
          </a:prstGeom>
        </p:spPr>
        <p:txBody>
          <a:bodyPr lIns="0" tIns="0" rIns="0" bIns="0" rtlCol="0" anchor="t">
            <a:spAutoFit/>
          </a:bodyPr>
          <a:lstStyle/>
          <a:p>
            <a:pPr algn="l">
              <a:lnSpc>
                <a:spcPts val="2310"/>
              </a:lnSpc>
            </a:pPr>
            <a:r>
              <a:rPr lang="en-US" sz="1650" b="1" spc="132">
                <a:solidFill>
                  <a:srgbClr val="0B5F9E"/>
                </a:solidFill>
                <a:latin typeface="Source Sans 3 Bold"/>
                <a:ea typeface="Source Sans 3 Bold"/>
                <a:cs typeface="Source Sans 3 Bold"/>
                <a:sym typeface="Source Sans 3 Bold"/>
              </a:rPr>
              <a:t>PASAL 10</a:t>
            </a:r>
          </a:p>
        </p:txBody>
      </p:sp>
      <p:sp>
        <p:nvSpPr>
          <p:cNvPr id="3" name="TextBox 3"/>
          <p:cNvSpPr txBox="1"/>
          <p:nvPr/>
        </p:nvSpPr>
        <p:spPr>
          <a:xfrm>
            <a:off x="1047750" y="1133475"/>
            <a:ext cx="14763750" cy="587693"/>
          </a:xfrm>
          <a:prstGeom prst="rect">
            <a:avLst/>
          </a:prstGeom>
        </p:spPr>
        <p:txBody>
          <a:bodyPr lIns="0" tIns="0" rIns="0" bIns="0" rtlCol="0" anchor="t">
            <a:spAutoFit/>
          </a:bodyPr>
          <a:lstStyle/>
          <a:p>
            <a:pPr algn="l">
              <a:lnSpc>
                <a:spcPts val="4567"/>
              </a:lnSpc>
            </a:pPr>
            <a:r>
              <a:rPr lang="en-US" sz="4350" b="1">
                <a:solidFill>
                  <a:srgbClr val="12263A"/>
                </a:solidFill>
                <a:latin typeface="Montserrat Bold"/>
                <a:ea typeface="Montserrat Bold"/>
                <a:cs typeface="Montserrat Bold"/>
                <a:sym typeface="Montserrat Bold"/>
              </a:rPr>
              <a:t>Penyusunan Kompetensi Utama</a:t>
            </a:r>
          </a:p>
        </p:txBody>
      </p:sp>
      <p:grpSp>
        <p:nvGrpSpPr>
          <p:cNvPr id="4" name="Group 4"/>
          <p:cNvGrpSpPr/>
          <p:nvPr/>
        </p:nvGrpSpPr>
        <p:grpSpPr>
          <a:xfrm>
            <a:off x="1047750" y="1952625"/>
            <a:ext cx="857250" cy="57150"/>
            <a:chOff x="0" y="0"/>
            <a:chExt cx="1143000" cy="76200"/>
          </a:xfrm>
        </p:grpSpPr>
        <p:sp>
          <p:nvSpPr>
            <p:cNvPr id="5" name="Freeform 5"/>
            <p:cNvSpPr/>
            <p:nvPr/>
          </p:nvSpPr>
          <p:spPr>
            <a:xfrm>
              <a:off x="0" y="0"/>
              <a:ext cx="1143000" cy="76200"/>
            </a:xfrm>
            <a:custGeom>
              <a:avLst/>
              <a:gdLst/>
              <a:ahLst/>
              <a:cxnLst/>
              <a:rect l="l" t="t" r="r" b="b"/>
              <a:pathLst>
                <a:path w="1143000" h="76200">
                  <a:moveTo>
                    <a:pt x="0" y="0"/>
                  </a:moveTo>
                  <a:lnTo>
                    <a:pt x="1143000" y="0"/>
                  </a:lnTo>
                  <a:lnTo>
                    <a:pt x="1143000" y="76200"/>
                  </a:lnTo>
                  <a:lnTo>
                    <a:pt x="0" y="76200"/>
                  </a:lnTo>
                  <a:close/>
                </a:path>
              </a:pathLst>
            </a:custGeom>
            <a:solidFill>
              <a:srgbClr val="F2B544"/>
            </a:solidFill>
            <a:ln cap="sq">
              <a:noFill/>
              <a:prstDash val="solid"/>
              <a:miter/>
            </a:ln>
          </p:spPr>
          <p:txBody>
            <a:bodyPr/>
            <a:lstStyle/>
            <a:p>
              <a:endParaRPr lang="id-ID"/>
            </a:p>
          </p:txBody>
        </p:sp>
        <p:sp>
          <p:nvSpPr>
            <p:cNvPr id="6" name="TextBox 6"/>
            <p:cNvSpPr txBox="1"/>
            <p:nvPr/>
          </p:nvSpPr>
          <p:spPr>
            <a:xfrm>
              <a:off x="0" y="-38100"/>
              <a:ext cx="1143000" cy="114300"/>
            </a:xfrm>
            <a:prstGeom prst="rect">
              <a:avLst/>
            </a:prstGeom>
          </p:spPr>
          <p:txBody>
            <a:bodyPr lIns="50800" tIns="50800" rIns="50800" bIns="50800" rtlCol="0" anchor="ctr"/>
            <a:lstStyle/>
            <a:p>
              <a:pPr algn="l">
                <a:lnSpc>
                  <a:spcPts val="1679"/>
                </a:lnSpc>
              </a:pPr>
              <a:endParaRPr/>
            </a:p>
          </p:txBody>
        </p:sp>
      </p:grpSp>
      <p:grpSp>
        <p:nvGrpSpPr>
          <p:cNvPr id="7" name="Group 7"/>
          <p:cNvGrpSpPr/>
          <p:nvPr/>
        </p:nvGrpSpPr>
        <p:grpSpPr>
          <a:xfrm>
            <a:off x="1238250" y="3429000"/>
            <a:ext cx="4095750" cy="1619250"/>
            <a:chOff x="0" y="0"/>
            <a:chExt cx="5461000" cy="2159000"/>
          </a:xfrm>
        </p:grpSpPr>
        <p:sp>
          <p:nvSpPr>
            <p:cNvPr id="8" name="Freeform 8"/>
            <p:cNvSpPr/>
            <p:nvPr/>
          </p:nvSpPr>
          <p:spPr>
            <a:xfrm>
              <a:off x="0" y="0"/>
              <a:ext cx="5461000" cy="2159000"/>
            </a:xfrm>
            <a:custGeom>
              <a:avLst/>
              <a:gdLst/>
              <a:ahLst/>
              <a:cxnLst/>
              <a:rect l="l" t="t" r="r" b="b"/>
              <a:pathLst>
                <a:path w="5461000" h="2159000">
                  <a:moveTo>
                    <a:pt x="53163" y="0"/>
                  </a:moveTo>
                  <a:lnTo>
                    <a:pt x="5407837" y="0"/>
                  </a:lnTo>
                  <a:cubicBezTo>
                    <a:pt x="5421937" y="0"/>
                    <a:pt x="5435459" y="5601"/>
                    <a:pt x="5445429" y="15571"/>
                  </a:cubicBezTo>
                  <a:cubicBezTo>
                    <a:pt x="5455399" y="25541"/>
                    <a:pt x="5461000" y="39063"/>
                    <a:pt x="5461000" y="53163"/>
                  </a:cubicBezTo>
                  <a:lnTo>
                    <a:pt x="5461000" y="2105837"/>
                  </a:lnTo>
                  <a:cubicBezTo>
                    <a:pt x="5461000" y="2119937"/>
                    <a:pt x="5455399" y="2133459"/>
                    <a:pt x="5445429" y="2143429"/>
                  </a:cubicBezTo>
                  <a:cubicBezTo>
                    <a:pt x="5435459" y="2153399"/>
                    <a:pt x="5421937" y="2159000"/>
                    <a:pt x="5407837" y="2159000"/>
                  </a:cubicBezTo>
                  <a:lnTo>
                    <a:pt x="53163" y="2159000"/>
                  </a:lnTo>
                  <a:cubicBezTo>
                    <a:pt x="39063" y="2159000"/>
                    <a:pt x="25541" y="2153399"/>
                    <a:pt x="15571" y="2143429"/>
                  </a:cubicBezTo>
                  <a:cubicBezTo>
                    <a:pt x="5601" y="2133459"/>
                    <a:pt x="0" y="2119937"/>
                    <a:pt x="0" y="2105837"/>
                  </a:cubicBezTo>
                  <a:lnTo>
                    <a:pt x="0" y="53163"/>
                  </a:lnTo>
                  <a:cubicBezTo>
                    <a:pt x="0" y="39063"/>
                    <a:pt x="5601" y="25541"/>
                    <a:pt x="15571" y="15571"/>
                  </a:cubicBezTo>
                  <a:cubicBezTo>
                    <a:pt x="25541" y="5601"/>
                    <a:pt x="39063" y="0"/>
                    <a:pt x="53163" y="0"/>
                  </a:cubicBezTo>
                  <a:close/>
                </a:path>
              </a:pathLst>
            </a:custGeom>
            <a:solidFill>
              <a:srgbClr val="0B5F9E"/>
            </a:solidFill>
            <a:ln cap="sq">
              <a:noFill/>
              <a:prstDash val="solid"/>
              <a:miter/>
            </a:ln>
          </p:spPr>
          <p:txBody>
            <a:bodyPr/>
            <a:lstStyle/>
            <a:p>
              <a:endParaRPr lang="id-ID"/>
            </a:p>
          </p:txBody>
        </p:sp>
        <p:sp>
          <p:nvSpPr>
            <p:cNvPr id="9" name="TextBox 9"/>
            <p:cNvSpPr txBox="1"/>
            <p:nvPr/>
          </p:nvSpPr>
          <p:spPr>
            <a:xfrm>
              <a:off x="0" y="9525"/>
              <a:ext cx="5461000" cy="21494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ASOSIASI PROGRAM STUDI</a:t>
              </a:r>
            </a:p>
            <a:p>
              <a:pPr algn="ctr">
                <a:lnSpc>
                  <a:spcPts val="2156"/>
                </a:lnSpc>
              </a:pPr>
              <a:r>
                <a:rPr lang="en-US" sz="1875" b="1">
                  <a:solidFill>
                    <a:srgbClr val="FFFFFF"/>
                  </a:solidFill>
                  <a:latin typeface="Source Sans 3 Bold"/>
                  <a:ea typeface="Source Sans 3 Bold"/>
                  <a:cs typeface="Source Sans 3 Bold"/>
                  <a:sym typeface="Source Sans 3 Bold"/>
                </a:rPr>
                <a:t>+ pihak terkait</a:t>
              </a:r>
            </a:p>
          </p:txBody>
        </p:sp>
      </p:grpSp>
      <p:sp>
        <p:nvSpPr>
          <p:cNvPr id="10" name="TextBox 10"/>
          <p:cNvSpPr txBox="1"/>
          <p:nvPr/>
        </p:nvSpPr>
        <p:spPr>
          <a:xfrm>
            <a:off x="5715000" y="3962400"/>
            <a:ext cx="1000125" cy="306705"/>
          </a:xfrm>
          <a:prstGeom prst="rect">
            <a:avLst/>
          </a:prstGeom>
        </p:spPr>
        <p:txBody>
          <a:bodyPr lIns="0" tIns="0" rIns="0" bIns="0" rtlCol="0" anchor="t">
            <a:spAutoFit/>
          </a:bodyPr>
          <a:lstStyle/>
          <a:p>
            <a:pPr algn="ctr">
              <a:lnSpc>
                <a:spcPts val="2520"/>
              </a:lnSpc>
            </a:pPr>
            <a:r>
              <a:rPr lang="en-US" sz="1800" b="1">
                <a:solidFill>
                  <a:srgbClr val="5D7184"/>
                </a:solidFill>
                <a:latin typeface="Montserrat Bold"/>
                <a:ea typeface="Montserrat Bold"/>
                <a:cs typeface="Montserrat Bold"/>
                <a:sym typeface="Montserrat Bold"/>
              </a:rPr>
              <a:t>ATAU</a:t>
            </a:r>
          </a:p>
        </p:txBody>
      </p:sp>
      <p:grpSp>
        <p:nvGrpSpPr>
          <p:cNvPr id="11" name="Group 11"/>
          <p:cNvGrpSpPr/>
          <p:nvPr/>
        </p:nvGrpSpPr>
        <p:grpSpPr>
          <a:xfrm>
            <a:off x="7096125" y="3429000"/>
            <a:ext cx="4095750" cy="1619250"/>
            <a:chOff x="0" y="0"/>
            <a:chExt cx="5461000" cy="2159000"/>
          </a:xfrm>
        </p:grpSpPr>
        <p:sp>
          <p:nvSpPr>
            <p:cNvPr id="12" name="Freeform 12"/>
            <p:cNvSpPr/>
            <p:nvPr/>
          </p:nvSpPr>
          <p:spPr>
            <a:xfrm>
              <a:off x="0" y="0"/>
              <a:ext cx="5461000" cy="2159000"/>
            </a:xfrm>
            <a:custGeom>
              <a:avLst/>
              <a:gdLst/>
              <a:ahLst/>
              <a:cxnLst/>
              <a:rect l="l" t="t" r="r" b="b"/>
              <a:pathLst>
                <a:path w="5461000" h="2159000">
                  <a:moveTo>
                    <a:pt x="53163" y="0"/>
                  </a:moveTo>
                  <a:lnTo>
                    <a:pt x="5407837" y="0"/>
                  </a:lnTo>
                  <a:cubicBezTo>
                    <a:pt x="5421937" y="0"/>
                    <a:pt x="5435459" y="5601"/>
                    <a:pt x="5445429" y="15571"/>
                  </a:cubicBezTo>
                  <a:cubicBezTo>
                    <a:pt x="5455399" y="25541"/>
                    <a:pt x="5461000" y="39063"/>
                    <a:pt x="5461000" y="53163"/>
                  </a:cubicBezTo>
                  <a:lnTo>
                    <a:pt x="5461000" y="2105837"/>
                  </a:lnTo>
                  <a:cubicBezTo>
                    <a:pt x="5461000" y="2119937"/>
                    <a:pt x="5455399" y="2133459"/>
                    <a:pt x="5445429" y="2143429"/>
                  </a:cubicBezTo>
                  <a:cubicBezTo>
                    <a:pt x="5435459" y="2153399"/>
                    <a:pt x="5421937" y="2159000"/>
                    <a:pt x="5407837" y="2159000"/>
                  </a:cubicBezTo>
                  <a:lnTo>
                    <a:pt x="53163" y="2159000"/>
                  </a:lnTo>
                  <a:cubicBezTo>
                    <a:pt x="39063" y="2159000"/>
                    <a:pt x="25541" y="2153399"/>
                    <a:pt x="15571" y="2143429"/>
                  </a:cubicBezTo>
                  <a:cubicBezTo>
                    <a:pt x="5601" y="2133459"/>
                    <a:pt x="0" y="2119937"/>
                    <a:pt x="0" y="2105837"/>
                  </a:cubicBezTo>
                  <a:lnTo>
                    <a:pt x="0" y="53163"/>
                  </a:lnTo>
                  <a:cubicBezTo>
                    <a:pt x="0" y="39063"/>
                    <a:pt x="5601" y="25541"/>
                    <a:pt x="15571" y="15571"/>
                  </a:cubicBezTo>
                  <a:cubicBezTo>
                    <a:pt x="25541" y="5601"/>
                    <a:pt x="39063" y="0"/>
                    <a:pt x="53163" y="0"/>
                  </a:cubicBezTo>
                  <a:close/>
                </a:path>
              </a:pathLst>
            </a:custGeom>
            <a:solidFill>
              <a:srgbClr val="247A66"/>
            </a:solidFill>
            <a:ln cap="sq">
              <a:noFill/>
              <a:prstDash val="solid"/>
              <a:miter/>
            </a:ln>
          </p:spPr>
          <p:txBody>
            <a:bodyPr/>
            <a:lstStyle/>
            <a:p>
              <a:endParaRPr lang="id-ID"/>
            </a:p>
          </p:txBody>
        </p:sp>
        <p:sp>
          <p:nvSpPr>
            <p:cNvPr id="13" name="TextBox 13"/>
            <p:cNvSpPr txBox="1"/>
            <p:nvPr/>
          </p:nvSpPr>
          <p:spPr>
            <a:xfrm>
              <a:off x="0" y="9525"/>
              <a:ext cx="5461000" cy="21494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PERGURUAN TINGGI</a:t>
              </a:r>
            </a:p>
            <a:p>
              <a:pPr algn="ctr">
                <a:lnSpc>
                  <a:spcPts val="2156"/>
                </a:lnSpc>
              </a:pPr>
              <a:r>
                <a:rPr lang="en-US" sz="1875" b="1">
                  <a:solidFill>
                    <a:srgbClr val="FFFFFF"/>
                  </a:solidFill>
                  <a:latin typeface="Source Sans 3 Bold"/>
                  <a:ea typeface="Source Sans 3 Bold"/>
                  <a:cs typeface="Source Sans 3 Bold"/>
                  <a:sym typeface="Source Sans 3 Bold"/>
                </a:rPr>
                <a:t>(jika asosiasi belum ada)</a:t>
              </a:r>
            </a:p>
          </p:txBody>
        </p:sp>
      </p:grpSp>
      <p:sp>
        <p:nvSpPr>
          <p:cNvPr id="14" name="AutoShape 14"/>
          <p:cNvSpPr/>
          <p:nvPr/>
        </p:nvSpPr>
        <p:spPr>
          <a:xfrm>
            <a:off x="11191875" y="4238625"/>
            <a:ext cx="1762125" cy="0"/>
          </a:xfrm>
          <a:prstGeom prst="line">
            <a:avLst/>
          </a:prstGeom>
          <a:ln w="47625" cap="rnd">
            <a:solidFill>
              <a:srgbClr val="F2B544"/>
            </a:solidFill>
            <a:prstDash val="solid"/>
            <a:headEnd type="none" w="sm" len="sm"/>
            <a:tailEnd type="none" w="sm" len="sm"/>
          </a:ln>
        </p:spPr>
        <p:txBody>
          <a:bodyPr/>
          <a:lstStyle/>
          <a:p>
            <a:endParaRPr lang="id-ID"/>
          </a:p>
        </p:txBody>
      </p:sp>
      <p:grpSp>
        <p:nvGrpSpPr>
          <p:cNvPr id="15" name="Group 15"/>
          <p:cNvGrpSpPr/>
          <p:nvPr/>
        </p:nvGrpSpPr>
        <p:grpSpPr>
          <a:xfrm>
            <a:off x="12954000" y="3429000"/>
            <a:ext cx="4095750" cy="1619250"/>
            <a:chOff x="0" y="0"/>
            <a:chExt cx="5461000" cy="2159000"/>
          </a:xfrm>
        </p:grpSpPr>
        <p:sp>
          <p:nvSpPr>
            <p:cNvPr id="16" name="Freeform 16"/>
            <p:cNvSpPr/>
            <p:nvPr/>
          </p:nvSpPr>
          <p:spPr>
            <a:xfrm>
              <a:off x="0" y="0"/>
              <a:ext cx="5461000" cy="2159000"/>
            </a:xfrm>
            <a:custGeom>
              <a:avLst/>
              <a:gdLst/>
              <a:ahLst/>
              <a:cxnLst/>
              <a:rect l="l" t="t" r="r" b="b"/>
              <a:pathLst>
                <a:path w="5461000" h="2159000">
                  <a:moveTo>
                    <a:pt x="53163" y="0"/>
                  </a:moveTo>
                  <a:lnTo>
                    <a:pt x="5407837" y="0"/>
                  </a:lnTo>
                  <a:cubicBezTo>
                    <a:pt x="5421937" y="0"/>
                    <a:pt x="5435459" y="5601"/>
                    <a:pt x="5445429" y="15571"/>
                  </a:cubicBezTo>
                  <a:cubicBezTo>
                    <a:pt x="5455399" y="25541"/>
                    <a:pt x="5461000" y="39063"/>
                    <a:pt x="5461000" y="53163"/>
                  </a:cubicBezTo>
                  <a:lnTo>
                    <a:pt x="5461000" y="2105837"/>
                  </a:lnTo>
                  <a:cubicBezTo>
                    <a:pt x="5461000" y="2119937"/>
                    <a:pt x="5455399" y="2133459"/>
                    <a:pt x="5445429" y="2143429"/>
                  </a:cubicBezTo>
                  <a:cubicBezTo>
                    <a:pt x="5435459" y="2153399"/>
                    <a:pt x="5421937" y="2159000"/>
                    <a:pt x="5407837" y="2159000"/>
                  </a:cubicBezTo>
                  <a:lnTo>
                    <a:pt x="53163" y="2159000"/>
                  </a:lnTo>
                  <a:cubicBezTo>
                    <a:pt x="39063" y="2159000"/>
                    <a:pt x="25541" y="2153399"/>
                    <a:pt x="15571" y="2143429"/>
                  </a:cubicBezTo>
                  <a:cubicBezTo>
                    <a:pt x="5601" y="2133459"/>
                    <a:pt x="0" y="2119937"/>
                    <a:pt x="0" y="2105837"/>
                  </a:cubicBezTo>
                  <a:lnTo>
                    <a:pt x="0" y="53163"/>
                  </a:lnTo>
                  <a:cubicBezTo>
                    <a:pt x="0" y="39063"/>
                    <a:pt x="5601" y="25541"/>
                    <a:pt x="15571" y="15571"/>
                  </a:cubicBezTo>
                  <a:cubicBezTo>
                    <a:pt x="25541" y="5601"/>
                    <a:pt x="39063" y="0"/>
                    <a:pt x="53163" y="0"/>
                  </a:cubicBezTo>
                  <a:close/>
                </a:path>
              </a:pathLst>
            </a:custGeom>
            <a:solidFill>
              <a:srgbClr val="072A4A"/>
            </a:solidFill>
            <a:ln cap="sq">
              <a:noFill/>
              <a:prstDash val="solid"/>
              <a:miter/>
            </a:ln>
          </p:spPr>
          <p:txBody>
            <a:bodyPr/>
            <a:lstStyle/>
            <a:p>
              <a:endParaRPr lang="id-ID"/>
            </a:p>
          </p:txBody>
        </p:sp>
        <p:sp>
          <p:nvSpPr>
            <p:cNvPr id="17" name="TextBox 17"/>
            <p:cNvSpPr txBox="1"/>
            <p:nvPr/>
          </p:nvSpPr>
          <p:spPr>
            <a:xfrm>
              <a:off x="0" y="9525"/>
              <a:ext cx="5461000" cy="21494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STANDAR KOMPETENSI</a:t>
              </a:r>
            </a:p>
            <a:p>
              <a:pPr algn="ctr">
                <a:lnSpc>
                  <a:spcPts val="2156"/>
                </a:lnSpc>
              </a:pPr>
              <a:r>
                <a:rPr lang="en-US" sz="1875" b="1">
                  <a:solidFill>
                    <a:srgbClr val="FFFFFF"/>
                  </a:solidFill>
                  <a:latin typeface="Source Sans 3 Bold"/>
                  <a:ea typeface="Source Sans 3 Bold"/>
                  <a:cs typeface="Source Sans 3 Bold"/>
                  <a:sym typeface="Source Sans 3 Bold"/>
                </a:rPr>
                <a:t>UTAMA</a:t>
              </a:r>
            </a:p>
          </p:txBody>
        </p:sp>
      </p:grpSp>
      <p:sp>
        <p:nvSpPr>
          <p:cNvPr id="18" name="TextBox 18"/>
          <p:cNvSpPr txBox="1"/>
          <p:nvPr/>
        </p:nvSpPr>
        <p:spPr>
          <a:xfrm>
            <a:off x="5905500" y="6153150"/>
            <a:ext cx="6477000" cy="306705"/>
          </a:xfrm>
          <a:prstGeom prst="rect">
            <a:avLst/>
          </a:prstGeom>
        </p:spPr>
        <p:txBody>
          <a:bodyPr lIns="0" tIns="0" rIns="0" bIns="0" rtlCol="0" anchor="t">
            <a:spAutoFit/>
          </a:bodyPr>
          <a:lstStyle/>
          <a:p>
            <a:pPr algn="l">
              <a:lnSpc>
                <a:spcPts val="2520"/>
              </a:lnSpc>
            </a:pPr>
            <a:r>
              <a:rPr lang="en-US" sz="1800" b="1" spc="144">
                <a:solidFill>
                  <a:srgbClr val="0B5F9E"/>
                </a:solidFill>
                <a:latin typeface="Source Sans 3 Bold"/>
                <a:ea typeface="Source Sans 3 Bold"/>
                <a:cs typeface="Source Sans 3 Bold"/>
                <a:sym typeface="Source Sans 3 Bold"/>
              </a:rPr>
              <a:t>Hasil yang dituju</a:t>
            </a:r>
          </a:p>
        </p:txBody>
      </p:sp>
      <p:sp>
        <p:nvSpPr>
          <p:cNvPr id="19" name="TextBox 19"/>
          <p:cNvSpPr txBox="1"/>
          <p:nvPr/>
        </p:nvSpPr>
        <p:spPr>
          <a:xfrm>
            <a:off x="2381250" y="6715125"/>
            <a:ext cx="13525500" cy="480060"/>
          </a:xfrm>
          <a:prstGeom prst="rect">
            <a:avLst/>
          </a:prstGeom>
        </p:spPr>
        <p:txBody>
          <a:bodyPr lIns="0" tIns="0" rIns="0" bIns="0" rtlCol="0" anchor="t">
            <a:spAutoFit/>
          </a:bodyPr>
          <a:lstStyle/>
          <a:p>
            <a:pPr algn="ctr">
              <a:lnSpc>
                <a:spcPts val="3990"/>
              </a:lnSpc>
            </a:pPr>
            <a:r>
              <a:rPr lang="en-US" sz="2850" b="1">
                <a:solidFill>
                  <a:srgbClr val="072A4A"/>
                </a:solidFill>
                <a:latin typeface="Montserrat Bold"/>
                <a:ea typeface="Montserrat Bold"/>
                <a:cs typeface="Montserrat Bold"/>
                <a:sym typeface="Montserrat Bold"/>
              </a:rPr>
              <a:t>RELEVAN  •  SERAGAM  •  DAPAT DIPERTANGGUNGJAWABKAN</a:t>
            </a:r>
          </a:p>
        </p:txBody>
      </p:sp>
      <p:grpSp>
        <p:nvGrpSpPr>
          <p:cNvPr id="20" name="Group 20"/>
          <p:cNvGrpSpPr/>
          <p:nvPr/>
        </p:nvGrpSpPr>
        <p:grpSpPr>
          <a:xfrm>
            <a:off x="762000" y="9582150"/>
            <a:ext cx="266700" cy="266700"/>
            <a:chOff x="0" y="0"/>
            <a:chExt cx="355600" cy="355600"/>
          </a:xfrm>
        </p:grpSpPr>
        <p:sp>
          <p:nvSpPr>
            <p:cNvPr id="21" name="Freeform 21"/>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22" name="TextBox 22"/>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23" name="TextBox 23"/>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072A4A"/>
                </a:solidFill>
                <a:latin typeface="Montserrat Bold"/>
                <a:ea typeface="Montserrat Bold"/>
                <a:cs typeface="Montserrat Bold"/>
                <a:sym typeface="Montserrat Bold"/>
              </a:rPr>
              <a:t>UNS  |  LPPMP</a:t>
            </a:r>
          </a:p>
        </p:txBody>
      </p:sp>
      <p:sp>
        <p:nvSpPr>
          <p:cNvPr id="24" name="TextBox 24"/>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5D7184"/>
                </a:solidFill>
                <a:latin typeface="Source Sans 3"/>
                <a:ea typeface="Source Sans 3"/>
                <a:cs typeface="Source Sans 3"/>
                <a:sym typeface="Source Sans 3"/>
              </a:rPr>
              <a:t>Universitas Sebelas Maret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D387A6DA-482E-ED55-E6AC-3D751F5888C3}"/>
              </a:ext>
            </a:extLst>
          </p:cNvPr>
          <p:cNvSpPr>
            <a:spLocks noGrp="1"/>
          </p:cNvSpPr>
          <p:nvPr>
            <p:ph type="title"/>
          </p:nvPr>
        </p:nvSpPr>
        <p:spPr>
          <a:xfrm>
            <a:off x="457200" y="491987"/>
            <a:ext cx="17145000" cy="1143000"/>
          </a:xfrm>
        </p:spPr>
        <p:txBody>
          <a:bodyPr/>
          <a:lstStyle/>
          <a:p>
            <a:r>
              <a:rPr lang="id-ID" dirty="0"/>
              <a:t>Capaian Pembelajaran Lulusan</a:t>
            </a:r>
          </a:p>
        </p:txBody>
      </p:sp>
      <p:sp>
        <p:nvSpPr>
          <p:cNvPr id="3" name="Tampungan Konten 2">
            <a:extLst>
              <a:ext uri="{FF2B5EF4-FFF2-40B4-BE49-F238E27FC236}">
                <a16:creationId xmlns:a16="http://schemas.microsoft.com/office/drawing/2014/main" id="{61C154E9-BC29-367C-E63D-934E6351323A}"/>
              </a:ext>
            </a:extLst>
          </p:cNvPr>
          <p:cNvSpPr>
            <a:spLocks noGrp="1"/>
          </p:cNvSpPr>
          <p:nvPr>
            <p:ph idx="1"/>
          </p:nvPr>
        </p:nvSpPr>
        <p:spPr>
          <a:xfrm>
            <a:off x="457200" y="2095500"/>
            <a:ext cx="17145000" cy="4525963"/>
          </a:xfrm>
        </p:spPr>
        <p:txBody>
          <a:bodyPr/>
          <a:lstStyle/>
          <a:p>
            <a:r>
              <a:rPr lang="id-ID" dirty="0"/>
              <a:t>Diturunkan dari Profil lulusan</a:t>
            </a:r>
          </a:p>
          <a:p>
            <a:r>
              <a:rPr lang="id-ID" dirty="0"/>
              <a:t>Terintegrasi sikap, pengetahuan, dan Keterampilan</a:t>
            </a:r>
          </a:p>
          <a:p>
            <a:r>
              <a:rPr lang="id-ID" dirty="0"/>
              <a:t>Jumlah CPL </a:t>
            </a:r>
            <a:r>
              <a:rPr lang="id-ID" dirty="0" err="1"/>
              <a:t>Prodi</a:t>
            </a:r>
            <a:r>
              <a:rPr lang="id-ID" dirty="0"/>
              <a:t> ideal untuk diukur dan menggambarkan profil lulusan </a:t>
            </a:r>
          </a:p>
          <a:p>
            <a:r>
              <a:rPr lang="id-ID" dirty="0"/>
              <a:t>Kondisi terkini, semua CPL </a:t>
            </a:r>
            <a:r>
              <a:rPr lang="id-ID" dirty="0" err="1"/>
              <a:t>Prodi</a:t>
            </a:r>
            <a:r>
              <a:rPr lang="id-ID" dirty="0"/>
              <a:t> memiliki bobot yang sama</a:t>
            </a:r>
          </a:p>
          <a:p>
            <a:r>
              <a:rPr lang="id-ID" b="1" dirty="0" err="1"/>
              <a:t>Kedepan</a:t>
            </a:r>
            <a:r>
              <a:rPr lang="id-ID" dirty="0"/>
              <a:t>, CPL </a:t>
            </a:r>
            <a:r>
              <a:rPr lang="id-ID" dirty="0" err="1"/>
              <a:t>Prodi</a:t>
            </a:r>
            <a:r>
              <a:rPr lang="id-ID" dirty="0"/>
              <a:t> perlu dilakukan pembobotan</a:t>
            </a:r>
          </a:p>
          <a:p>
            <a:endParaRPr lang="id-ID" dirty="0"/>
          </a:p>
        </p:txBody>
      </p:sp>
    </p:spTree>
    <p:extLst>
      <p:ext uri="{BB962C8B-B14F-4D97-AF65-F5344CB8AC3E}">
        <p14:creationId xmlns:p14="http://schemas.microsoft.com/office/powerpoint/2010/main" val="2515730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48549-8FAC-738A-BF5C-87B810D59DB6}"/>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6B166D38-7D8D-F50F-BBAB-8735DC67E73A}"/>
              </a:ext>
            </a:extLst>
          </p:cNvPr>
          <p:cNvSpPr>
            <a:spLocks noGrp="1"/>
          </p:cNvSpPr>
          <p:nvPr>
            <p:ph type="title"/>
          </p:nvPr>
        </p:nvSpPr>
        <p:spPr>
          <a:xfrm>
            <a:off x="457200" y="491987"/>
            <a:ext cx="17145000" cy="1143000"/>
          </a:xfrm>
        </p:spPr>
        <p:txBody>
          <a:bodyPr/>
          <a:lstStyle/>
          <a:p>
            <a:r>
              <a:rPr lang="id-ID" dirty="0"/>
              <a:t>Penurunan CPL ke Mata Kuliah</a:t>
            </a:r>
          </a:p>
        </p:txBody>
      </p:sp>
      <p:sp>
        <p:nvSpPr>
          <p:cNvPr id="3" name="Tampungan Konten 2">
            <a:extLst>
              <a:ext uri="{FF2B5EF4-FFF2-40B4-BE49-F238E27FC236}">
                <a16:creationId xmlns:a16="http://schemas.microsoft.com/office/drawing/2014/main" id="{44B102FD-79AB-571E-50D0-A66563C3D1E3}"/>
              </a:ext>
            </a:extLst>
          </p:cNvPr>
          <p:cNvSpPr>
            <a:spLocks noGrp="1"/>
          </p:cNvSpPr>
          <p:nvPr>
            <p:ph idx="1"/>
          </p:nvPr>
        </p:nvSpPr>
        <p:spPr>
          <a:xfrm>
            <a:off x="457200" y="2095500"/>
            <a:ext cx="17145000" cy="5791200"/>
          </a:xfrm>
        </p:spPr>
        <p:txBody>
          <a:bodyPr>
            <a:normAutofit/>
          </a:bodyPr>
          <a:lstStyle/>
          <a:p>
            <a:r>
              <a:rPr lang="id-ID" dirty="0" err="1"/>
              <a:t>Matrik</a:t>
            </a:r>
            <a:r>
              <a:rPr lang="id-ID" dirty="0"/>
              <a:t> hubungan MK dengan CPL (Peta kurikulum)</a:t>
            </a:r>
          </a:p>
          <a:p>
            <a:r>
              <a:rPr lang="id-ID" dirty="0"/>
              <a:t>Distribusi CPL ke MK harus sesuai dengan dokumen kurikulum </a:t>
            </a:r>
          </a:p>
          <a:p>
            <a:r>
              <a:rPr lang="id-ID" dirty="0"/>
              <a:t>CPL di MK dikunci sistem</a:t>
            </a:r>
          </a:p>
          <a:p>
            <a:r>
              <a:rPr lang="id-ID" dirty="0"/>
              <a:t>CPL diturunkan menjadi CPMK (kompetensi di CPL + Substansi materi di MK)</a:t>
            </a:r>
          </a:p>
          <a:p>
            <a:r>
              <a:rPr lang="id-ID" dirty="0"/>
              <a:t>Dilakukan analisis kompetensi terhadap substansi materi</a:t>
            </a:r>
          </a:p>
          <a:p>
            <a:r>
              <a:rPr lang="id-ID" dirty="0"/>
              <a:t>Hasilnya digunakan untuk menyusun Sub-CPMK </a:t>
            </a:r>
          </a:p>
          <a:p>
            <a:r>
              <a:rPr lang="id-ID" dirty="0"/>
              <a:t>Hubungkan setiap sub-CPMK dengan salah satu CPL </a:t>
            </a:r>
          </a:p>
          <a:p>
            <a:r>
              <a:rPr lang="id-ID" dirty="0"/>
              <a:t>Setiap Sub-CPMK diberi bobot dan dilakukan penilaian</a:t>
            </a:r>
          </a:p>
          <a:p>
            <a:r>
              <a:rPr lang="id-ID" dirty="0"/>
              <a:t>Penilaian Sub-CPMK digunakan untuk perbaikan pembelajaran</a:t>
            </a:r>
          </a:p>
        </p:txBody>
      </p:sp>
    </p:spTree>
    <p:extLst>
      <p:ext uri="{BB962C8B-B14F-4D97-AF65-F5344CB8AC3E}">
        <p14:creationId xmlns:p14="http://schemas.microsoft.com/office/powerpoint/2010/main" val="62489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BEEBF-B79C-1AFE-D8BF-D70F7440C15F}"/>
            </a:ext>
          </a:extLst>
        </p:cNvPr>
        <p:cNvGrpSpPr/>
        <p:nvPr/>
      </p:nvGrpSpPr>
      <p:grpSpPr>
        <a:xfrm>
          <a:off x="0" y="0"/>
          <a:ext cx="0" cy="0"/>
          <a:chOff x="0" y="0"/>
          <a:chExt cx="0" cy="0"/>
        </a:xfrm>
      </p:grpSpPr>
      <p:sp>
        <p:nvSpPr>
          <p:cNvPr id="2" name="Judul 1">
            <a:extLst>
              <a:ext uri="{FF2B5EF4-FFF2-40B4-BE49-F238E27FC236}">
                <a16:creationId xmlns:a16="http://schemas.microsoft.com/office/drawing/2014/main" id="{74BBF565-1866-0F2C-A93B-A3553EEEC7FC}"/>
              </a:ext>
            </a:extLst>
          </p:cNvPr>
          <p:cNvSpPr>
            <a:spLocks noGrp="1"/>
          </p:cNvSpPr>
          <p:nvPr>
            <p:ph type="title"/>
          </p:nvPr>
        </p:nvSpPr>
        <p:spPr>
          <a:xfrm>
            <a:off x="457200" y="491987"/>
            <a:ext cx="17145000" cy="1143000"/>
          </a:xfrm>
        </p:spPr>
        <p:txBody>
          <a:bodyPr/>
          <a:lstStyle/>
          <a:p>
            <a:r>
              <a:rPr lang="id-ID" dirty="0"/>
              <a:t>Analisis Capaian Pembelajaran Lulusan</a:t>
            </a:r>
          </a:p>
        </p:txBody>
      </p:sp>
      <p:sp>
        <p:nvSpPr>
          <p:cNvPr id="3" name="Tampungan Konten 2">
            <a:extLst>
              <a:ext uri="{FF2B5EF4-FFF2-40B4-BE49-F238E27FC236}">
                <a16:creationId xmlns:a16="http://schemas.microsoft.com/office/drawing/2014/main" id="{56AD32C5-8D83-2259-7AAF-2A2DF5C77883}"/>
              </a:ext>
            </a:extLst>
          </p:cNvPr>
          <p:cNvSpPr>
            <a:spLocks noGrp="1"/>
          </p:cNvSpPr>
          <p:nvPr>
            <p:ph idx="1"/>
          </p:nvPr>
        </p:nvSpPr>
        <p:spPr>
          <a:xfrm>
            <a:off x="457200" y="2095500"/>
            <a:ext cx="17145000" cy="4525963"/>
          </a:xfrm>
        </p:spPr>
        <p:txBody>
          <a:bodyPr/>
          <a:lstStyle/>
          <a:p>
            <a:r>
              <a:rPr lang="id-ID" dirty="0"/>
              <a:t>Pengukuran CPL di </a:t>
            </a:r>
            <a:r>
              <a:rPr lang="id-ID" dirty="0" err="1"/>
              <a:t>siakad</a:t>
            </a:r>
            <a:r>
              <a:rPr lang="id-ID" dirty="0"/>
              <a:t> masih ada yang perlu diperbaiki</a:t>
            </a:r>
          </a:p>
          <a:p>
            <a:r>
              <a:rPr lang="id-ID" dirty="0"/>
              <a:t>CPL baru dari nilai akhir mahasiswa, dan didistribusikan ke semua CPL di MK tersebut</a:t>
            </a:r>
          </a:p>
          <a:p>
            <a:r>
              <a:rPr lang="id-ID" dirty="0" err="1"/>
              <a:t>Kedepan</a:t>
            </a:r>
            <a:r>
              <a:rPr lang="id-ID" dirty="0"/>
              <a:t>, akan disesuaikan penilaiannya dengan Sub-CPMK</a:t>
            </a:r>
          </a:p>
          <a:p>
            <a:r>
              <a:rPr lang="id-ID" dirty="0"/>
              <a:t>Contoh berikut ini:</a:t>
            </a:r>
          </a:p>
          <a:p>
            <a:endParaRPr lang="id-ID" dirty="0"/>
          </a:p>
        </p:txBody>
      </p:sp>
    </p:spTree>
    <p:extLst>
      <p:ext uri="{BB962C8B-B14F-4D97-AF65-F5344CB8AC3E}">
        <p14:creationId xmlns:p14="http://schemas.microsoft.com/office/powerpoint/2010/main" val="8927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72A4A"/>
        </a:solidFill>
        <a:effectLst/>
      </p:bgPr>
    </p:bg>
    <p:spTree>
      <p:nvGrpSpPr>
        <p:cNvPr id="1" name=""/>
        <p:cNvGrpSpPr/>
        <p:nvPr/>
      </p:nvGrpSpPr>
      <p:grpSpPr>
        <a:xfrm>
          <a:off x="0" y="0"/>
          <a:ext cx="0" cy="0"/>
          <a:chOff x="0" y="0"/>
          <a:chExt cx="0" cy="0"/>
        </a:xfrm>
      </p:grpSpPr>
      <p:sp>
        <p:nvSpPr>
          <p:cNvPr id="2" name="TextBox 2"/>
          <p:cNvSpPr txBox="1"/>
          <p:nvPr/>
        </p:nvSpPr>
        <p:spPr>
          <a:xfrm>
            <a:off x="1047750" y="771525"/>
            <a:ext cx="2857500" cy="281940"/>
          </a:xfrm>
          <a:prstGeom prst="rect">
            <a:avLst/>
          </a:prstGeom>
        </p:spPr>
        <p:txBody>
          <a:bodyPr lIns="0" tIns="0" rIns="0" bIns="0" rtlCol="0" anchor="t">
            <a:spAutoFit/>
          </a:bodyPr>
          <a:lstStyle/>
          <a:p>
            <a:pPr algn="l">
              <a:lnSpc>
                <a:spcPts val="2310"/>
              </a:lnSpc>
            </a:pPr>
            <a:r>
              <a:rPr lang="en-US" sz="1650" b="1" spc="198">
                <a:solidFill>
                  <a:srgbClr val="F2B544"/>
                </a:solidFill>
                <a:latin typeface="Source Sans 3 Bold"/>
                <a:ea typeface="Source Sans 3 Bold"/>
                <a:cs typeface="Source Sans 3 Bold"/>
                <a:sym typeface="Source Sans 3 Bold"/>
              </a:rPr>
              <a:t>PASAL 26</a:t>
            </a:r>
          </a:p>
        </p:txBody>
      </p:sp>
      <p:sp>
        <p:nvSpPr>
          <p:cNvPr id="3" name="TextBox 3"/>
          <p:cNvSpPr txBox="1"/>
          <p:nvPr/>
        </p:nvSpPr>
        <p:spPr>
          <a:xfrm>
            <a:off x="1047750" y="1190625"/>
            <a:ext cx="9525000" cy="895350"/>
          </a:xfrm>
          <a:prstGeom prst="rect">
            <a:avLst/>
          </a:prstGeom>
        </p:spPr>
        <p:txBody>
          <a:bodyPr lIns="0" tIns="0" rIns="0" bIns="0" rtlCol="0" anchor="t">
            <a:spAutoFit/>
          </a:bodyPr>
          <a:lstStyle/>
          <a:p>
            <a:pPr algn="l">
              <a:lnSpc>
                <a:spcPts val="7350"/>
              </a:lnSpc>
            </a:pPr>
            <a:r>
              <a:rPr lang="en-US" sz="5250" b="1">
                <a:solidFill>
                  <a:srgbClr val="FFFFFF"/>
                </a:solidFill>
                <a:latin typeface="Montserrat Bold"/>
                <a:ea typeface="Montserrat Bold"/>
                <a:cs typeface="Montserrat Bold"/>
                <a:sym typeface="Montserrat Bold"/>
              </a:rPr>
              <a:t>Standar Penilaian</a:t>
            </a:r>
          </a:p>
        </p:txBody>
      </p:sp>
      <p:sp>
        <p:nvSpPr>
          <p:cNvPr id="4" name="TextBox 4"/>
          <p:cNvSpPr txBox="1"/>
          <p:nvPr/>
        </p:nvSpPr>
        <p:spPr>
          <a:xfrm>
            <a:off x="1047750" y="2438400"/>
            <a:ext cx="10477500" cy="401955"/>
          </a:xfrm>
          <a:prstGeom prst="rect">
            <a:avLst/>
          </a:prstGeom>
        </p:spPr>
        <p:txBody>
          <a:bodyPr lIns="0" tIns="0" rIns="0" bIns="0" rtlCol="0" anchor="t">
            <a:spAutoFit/>
          </a:bodyPr>
          <a:lstStyle/>
          <a:p>
            <a:pPr algn="l">
              <a:lnSpc>
                <a:spcPts val="3240"/>
              </a:lnSpc>
            </a:pPr>
            <a:r>
              <a:rPr lang="en-US" sz="2400">
                <a:solidFill>
                  <a:srgbClr val="FFFFFF"/>
                </a:solidFill>
                <a:latin typeface="Source Sans 3"/>
                <a:ea typeface="Source Sans 3"/>
                <a:cs typeface="Source Sans 3"/>
                <a:sym typeface="Source Sans 3"/>
              </a:rPr>
              <a:t>Kriteria minimal untuk menilai ketercapaian standar kompetensi lulusan.</a:t>
            </a:r>
          </a:p>
        </p:txBody>
      </p:sp>
      <p:grpSp>
        <p:nvGrpSpPr>
          <p:cNvPr id="5" name="Group 5"/>
          <p:cNvGrpSpPr/>
          <p:nvPr/>
        </p:nvGrpSpPr>
        <p:grpSpPr>
          <a:xfrm>
            <a:off x="7858125" y="3638550"/>
            <a:ext cx="2571750" cy="914400"/>
            <a:chOff x="0" y="0"/>
            <a:chExt cx="3429000" cy="1219200"/>
          </a:xfrm>
        </p:grpSpPr>
        <p:sp>
          <p:nvSpPr>
            <p:cNvPr id="6" name="Freeform 6"/>
            <p:cNvSpPr/>
            <p:nvPr/>
          </p:nvSpPr>
          <p:spPr>
            <a:xfrm>
              <a:off x="0" y="0"/>
              <a:ext cx="3429000" cy="1219200"/>
            </a:xfrm>
            <a:custGeom>
              <a:avLst/>
              <a:gdLst/>
              <a:ahLst/>
              <a:cxnLst/>
              <a:rect l="l" t="t" r="r" b="b"/>
              <a:pathLst>
                <a:path w="3429000" h="1219200">
                  <a:moveTo>
                    <a:pt x="225778" y="0"/>
                  </a:moveTo>
                  <a:lnTo>
                    <a:pt x="3203222" y="0"/>
                  </a:lnTo>
                  <a:cubicBezTo>
                    <a:pt x="3327916" y="0"/>
                    <a:pt x="3429000" y="101084"/>
                    <a:pt x="3429000" y="225778"/>
                  </a:cubicBezTo>
                  <a:lnTo>
                    <a:pt x="3429000" y="993422"/>
                  </a:lnTo>
                  <a:cubicBezTo>
                    <a:pt x="3429000" y="1118116"/>
                    <a:pt x="3327916" y="1219200"/>
                    <a:pt x="3203222" y="1219200"/>
                  </a:cubicBezTo>
                  <a:lnTo>
                    <a:pt x="225778" y="1219200"/>
                  </a:lnTo>
                  <a:cubicBezTo>
                    <a:pt x="101084" y="1219200"/>
                    <a:pt x="0" y="1118116"/>
                    <a:pt x="0" y="993422"/>
                  </a:cubicBezTo>
                  <a:lnTo>
                    <a:pt x="0" y="225778"/>
                  </a:lnTo>
                  <a:cubicBezTo>
                    <a:pt x="0" y="101084"/>
                    <a:pt x="101084" y="0"/>
                    <a:pt x="225778" y="0"/>
                  </a:cubicBezTo>
                  <a:close/>
                </a:path>
              </a:pathLst>
            </a:custGeom>
            <a:solidFill>
              <a:srgbClr val="247A66"/>
            </a:solidFill>
            <a:ln cap="rnd">
              <a:noFill/>
              <a:prstDash val="solid"/>
              <a:round/>
            </a:ln>
          </p:spPr>
          <p:txBody>
            <a:bodyPr/>
            <a:lstStyle/>
            <a:p>
              <a:endParaRPr lang="id-ID"/>
            </a:p>
          </p:txBody>
        </p:sp>
        <p:sp>
          <p:nvSpPr>
            <p:cNvPr id="7" name="TextBox 7"/>
            <p:cNvSpPr txBox="1"/>
            <p:nvPr/>
          </p:nvSpPr>
          <p:spPr>
            <a:xfrm>
              <a:off x="0" y="-38100"/>
              <a:ext cx="3429000" cy="1257300"/>
            </a:xfrm>
            <a:prstGeom prst="rect">
              <a:avLst/>
            </a:prstGeom>
          </p:spPr>
          <p:txBody>
            <a:bodyPr lIns="50800" tIns="50800" rIns="50800" bIns="50800" rtlCol="0" anchor="ctr"/>
            <a:lstStyle/>
            <a:p>
              <a:pPr algn="ctr">
                <a:lnSpc>
                  <a:spcPts val="2310"/>
                </a:lnSpc>
              </a:pPr>
              <a:r>
                <a:rPr lang="en-US" sz="1650" b="1">
                  <a:solidFill>
                    <a:srgbClr val="FFFFFF"/>
                  </a:solidFill>
                  <a:latin typeface="Source Sans 3 Bold"/>
                  <a:ea typeface="Source Sans 3 Bold"/>
                  <a:cs typeface="Source Sans 3 Bold"/>
                  <a:sym typeface="Source Sans 3 Bold"/>
                </a:rPr>
                <a:t>VALID</a:t>
              </a:r>
            </a:p>
          </p:txBody>
        </p:sp>
      </p:grpSp>
      <p:grpSp>
        <p:nvGrpSpPr>
          <p:cNvPr id="8" name="Group 8"/>
          <p:cNvGrpSpPr/>
          <p:nvPr/>
        </p:nvGrpSpPr>
        <p:grpSpPr>
          <a:xfrm>
            <a:off x="11730536" y="4517184"/>
            <a:ext cx="2571750" cy="914400"/>
            <a:chOff x="0" y="0"/>
            <a:chExt cx="3429000" cy="1219200"/>
          </a:xfrm>
        </p:grpSpPr>
        <p:sp>
          <p:nvSpPr>
            <p:cNvPr id="9" name="Freeform 9"/>
            <p:cNvSpPr/>
            <p:nvPr/>
          </p:nvSpPr>
          <p:spPr>
            <a:xfrm>
              <a:off x="0" y="0"/>
              <a:ext cx="3429000" cy="1219200"/>
            </a:xfrm>
            <a:custGeom>
              <a:avLst/>
              <a:gdLst/>
              <a:ahLst/>
              <a:cxnLst/>
              <a:rect l="l" t="t" r="r" b="b"/>
              <a:pathLst>
                <a:path w="3429000" h="1219200">
                  <a:moveTo>
                    <a:pt x="225778" y="0"/>
                  </a:moveTo>
                  <a:lnTo>
                    <a:pt x="3203222" y="0"/>
                  </a:lnTo>
                  <a:cubicBezTo>
                    <a:pt x="3327916" y="0"/>
                    <a:pt x="3429000" y="101084"/>
                    <a:pt x="3429000" y="225778"/>
                  </a:cubicBezTo>
                  <a:lnTo>
                    <a:pt x="3429000" y="993422"/>
                  </a:lnTo>
                  <a:cubicBezTo>
                    <a:pt x="3429000" y="1118116"/>
                    <a:pt x="3327916" y="1219200"/>
                    <a:pt x="3203222" y="1219200"/>
                  </a:cubicBezTo>
                  <a:lnTo>
                    <a:pt x="225778" y="1219200"/>
                  </a:lnTo>
                  <a:cubicBezTo>
                    <a:pt x="101084" y="1219200"/>
                    <a:pt x="0" y="1118116"/>
                    <a:pt x="0" y="993422"/>
                  </a:cubicBezTo>
                  <a:lnTo>
                    <a:pt x="0" y="225778"/>
                  </a:lnTo>
                  <a:cubicBezTo>
                    <a:pt x="0" y="101084"/>
                    <a:pt x="101084" y="0"/>
                    <a:pt x="225778" y="0"/>
                  </a:cubicBezTo>
                  <a:close/>
                </a:path>
              </a:pathLst>
            </a:custGeom>
            <a:solidFill>
              <a:srgbClr val="0B5F9E"/>
            </a:solidFill>
            <a:ln cap="rnd">
              <a:noFill/>
              <a:prstDash val="solid"/>
              <a:round/>
            </a:ln>
          </p:spPr>
          <p:txBody>
            <a:bodyPr/>
            <a:lstStyle/>
            <a:p>
              <a:endParaRPr lang="id-ID"/>
            </a:p>
          </p:txBody>
        </p:sp>
        <p:sp>
          <p:nvSpPr>
            <p:cNvPr id="10" name="TextBox 10"/>
            <p:cNvSpPr txBox="1"/>
            <p:nvPr/>
          </p:nvSpPr>
          <p:spPr>
            <a:xfrm>
              <a:off x="0" y="-38100"/>
              <a:ext cx="3429000" cy="1257300"/>
            </a:xfrm>
            <a:prstGeom prst="rect">
              <a:avLst/>
            </a:prstGeom>
          </p:spPr>
          <p:txBody>
            <a:bodyPr lIns="50800" tIns="50800" rIns="50800" bIns="50800" rtlCol="0" anchor="ctr"/>
            <a:lstStyle/>
            <a:p>
              <a:pPr algn="ctr">
                <a:lnSpc>
                  <a:spcPts val="2310"/>
                </a:lnSpc>
              </a:pPr>
              <a:r>
                <a:rPr lang="en-US" sz="1650" b="1">
                  <a:solidFill>
                    <a:srgbClr val="FFFFFF"/>
                  </a:solidFill>
                  <a:latin typeface="Source Sans 3 Bold"/>
                  <a:ea typeface="Source Sans 3 Bold"/>
                  <a:cs typeface="Source Sans 3 Bold"/>
                  <a:sym typeface="Source Sans 3 Bold"/>
                </a:rPr>
                <a:t>RELIABEL</a:t>
              </a:r>
            </a:p>
          </p:txBody>
        </p:sp>
      </p:grpSp>
      <p:grpSp>
        <p:nvGrpSpPr>
          <p:cNvPr id="11" name="Group 11"/>
          <p:cNvGrpSpPr/>
          <p:nvPr/>
        </p:nvGrpSpPr>
        <p:grpSpPr>
          <a:xfrm>
            <a:off x="12686943" y="6491455"/>
            <a:ext cx="2571750" cy="914400"/>
            <a:chOff x="0" y="0"/>
            <a:chExt cx="3429000" cy="1219200"/>
          </a:xfrm>
        </p:grpSpPr>
        <p:sp>
          <p:nvSpPr>
            <p:cNvPr id="12" name="Freeform 12"/>
            <p:cNvSpPr/>
            <p:nvPr/>
          </p:nvSpPr>
          <p:spPr>
            <a:xfrm>
              <a:off x="0" y="0"/>
              <a:ext cx="3429000" cy="1219200"/>
            </a:xfrm>
            <a:custGeom>
              <a:avLst/>
              <a:gdLst/>
              <a:ahLst/>
              <a:cxnLst/>
              <a:rect l="l" t="t" r="r" b="b"/>
              <a:pathLst>
                <a:path w="3429000" h="1219200">
                  <a:moveTo>
                    <a:pt x="225778" y="0"/>
                  </a:moveTo>
                  <a:lnTo>
                    <a:pt x="3203222" y="0"/>
                  </a:lnTo>
                  <a:cubicBezTo>
                    <a:pt x="3327916" y="0"/>
                    <a:pt x="3429000" y="101084"/>
                    <a:pt x="3429000" y="225778"/>
                  </a:cubicBezTo>
                  <a:lnTo>
                    <a:pt x="3429000" y="993422"/>
                  </a:lnTo>
                  <a:cubicBezTo>
                    <a:pt x="3429000" y="1118116"/>
                    <a:pt x="3327916" y="1219200"/>
                    <a:pt x="3203222" y="1219200"/>
                  </a:cubicBezTo>
                  <a:lnTo>
                    <a:pt x="225778" y="1219200"/>
                  </a:lnTo>
                  <a:cubicBezTo>
                    <a:pt x="101084" y="1219200"/>
                    <a:pt x="0" y="1118116"/>
                    <a:pt x="0" y="993422"/>
                  </a:cubicBezTo>
                  <a:lnTo>
                    <a:pt x="0" y="225778"/>
                  </a:lnTo>
                  <a:cubicBezTo>
                    <a:pt x="0" y="101084"/>
                    <a:pt x="101084" y="0"/>
                    <a:pt x="225778" y="0"/>
                  </a:cubicBezTo>
                  <a:close/>
                </a:path>
              </a:pathLst>
            </a:custGeom>
            <a:solidFill>
              <a:srgbClr val="247A66"/>
            </a:solidFill>
            <a:ln cap="rnd">
              <a:noFill/>
              <a:prstDash val="solid"/>
              <a:round/>
            </a:ln>
          </p:spPr>
          <p:txBody>
            <a:bodyPr/>
            <a:lstStyle/>
            <a:p>
              <a:endParaRPr lang="id-ID"/>
            </a:p>
          </p:txBody>
        </p:sp>
        <p:sp>
          <p:nvSpPr>
            <p:cNvPr id="13" name="TextBox 13"/>
            <p:cNvSpPr txBox="1"/>
            <p:nvPr/>
          </p:nvSpPr>
          <p:spPr>
            <a:xfrm>
              <a:off x="0" y="-38100"/>
              <a:ext cx="3429000" cy="1257300"/>
            </a:xfrm>
            <a:prstGeom prst="rect">
              <a:avLst/>
            </a:prstGeom>
          </p:spPr>
          <p:txBody>
            <a:bodyPr lIns="50800" tIns="50800" rIns="50800" bIns="50800" rtlCol="0" anchor="ctr"/>
            <a:lstStyle/>
            <a:p>
              <a:pPr algn="ctr">
                <a:lnSpc>
                  <a:spcPts val="2310"/>
                </a:lnSpc>
              </a:pPr>
              <a:r>
                <a:rPr lang="en-US" sz="1650" b="1">
                  <a:solidFill>
                    <a:srgbClr val="FFFFFF"/>
                  </a:solidFill>
                  <a:latin typeface="Source Sans 3 Bold"/>
                  <a:ea typeface="Source Sans 3 Bold"/>
                  <a:cs typeface="Source Sans 3 Bold"/>
                  <a:sym typeface="Source Sans 3 Bold"/>
                </a:rPr>
                <a:t>TRANSPARAN</a:t>
              </a:r>
            </a:p>
          </p:txBody>
        </p:sp>
      </p:grpSp>
      <p:grpSp>
        <p:nvGrpSpPr>
          <p:cNvPr id="14" name="Group 14"/>
          <p:cNvGrpSpPr/>
          <p:nvPr/>
        </p:nvGrpSpPr>
        <p:grpSpPr>
          <a:xfrm>
            <a:off x="10007151" y="8074698"/>
            <a:ext cx="2571750" cy="914400"/>
            <a:chOff x="0" y="0"/>
            <a:chExt cx="3429000" cy="1219200"/>
          </a:xfrm>
        </p:grpSpPr>
        <p:sp>
          <p:nvSpPr>
            <p:cNvPr id="15" name="Freeform 15"/>
            <p:cNvSpPr/>
            <p:nvPr/>
          </p:nvSpPr>
          <p:spPr>
            <a:xfrm>
              <a:off x="0" y="0"/>
              <a:ext cx="3429000" cy="1219200"/>
            </a:xfrm>
            <a:custGeom>
              <a:avLst/>
              <a:gdLst/>
              <a:ahLst/>
              <a:cxnLst/>
              <a:rect l="l" t="t" r="r" b="b"/>
              <a:pathLst>
                <a:path w="3429000" h="1219200">
                  <a:moveTo>
                    <a:pt x="225778" y="0"/>
                  </a:moveTo>
                  <a:lnTo>
                    <a:pt x="3203222" y="0"/>
                  </a:lnTo>
                  <a:cubicBezTo>
                    <a:pt x="3327916" y="0"/>
                    <a:pt x="3429000" y="101084"/>
                    <a:pt x="3429000" y="225778"/>
                  </a:cubicBezTo>
                  <a:lnTo>
                    <a:pt x="3429000" y="993422"/>
                  </a:lnTo>
                  <a:cubicBezTo>
                    <a:pt x="3429000" y="1118116"/>
                    <a:pt x="3327916" y="1219200"/>
                    <a:pt x="3203222" y="1219200"/>
                  </a:cubicBezTo>
                  <a:lnTo>
                    <a:pt x="225778" y="1219200"/>
                  </a:lnTo>
                  <a:cubicBezTo>
                    <a:pt x="101084" y="1219200"/>
                    <a:pt x="0" y="1118116"/>
                    <a:pt x="0" y="993422"/>
                  </a:cubicBezTo>
                  <a:lnTo>
                    <a:pt x="0" y="225778"/>
                  </a:lnTo>
                  <a:cubicBezTo>
                    <a:pt x="0" y="101084"/>
                    <a:pt x="101084" y="0"/>
                    <a:pt x="225778" y="0"/>
                  </a:cubicBezTo>
                  <a:close/>
                </a:path>
              </a:pathLst>
            </a:custGeom>
            <a:solidFill>
              <a:srgbClr val="0B5F9E"/>
            </a:solidFill>
            <a:ln cap="rnd">
              <a:noFill/>
              <a:prstDash val="solid"/>
              <a:round/>
            </a:ln>
          </p:spPr>
          <p:txBody>
            <a:bodyPr/>
            <a:lstStyle/>
            <a:p>
              <a:endParaRPr lang="id-ID"/>
            </a:p>
          </p:txBody>
        </p:sp>
        <p:sp>
          <p:nvSpPr>
            <p:cNvPr id="16" name="TextBox 16"/>
            <p:cNvSpPr txBox="1"/>
            <p:nvPr/>
          </p:nvSpPr>
          <p:spPr>
            <a:xfrm>
              <a:off x="0" y="-38100"/>
              <a:ext cx="3429000" cy="1257300"/>
            </a:xfrm>
            <a:prstGeom prst="rect">
              <a:avLst/>
            </a:prstGeom>
          </p:spPr>
          <p:txBody>
            <a:bodyPr lIns="50800" tIns="50800" rIns="50800" bIns="50800" rtlCol="0" anchor="ctr"/>
            <a:lstStyle/>
            <a:p>
              <a:pPr algn="ctr">
                <a:lnSpc>
                  <a:spcPts val="2310"/>
                </a:lnSpc>
              </a:pPr>
              <a:r>
                <a:rPr lang="en-US" sz="1650" b="1">
                  <a:solidFill>
                    <a:srgbClr val="FFFFFF"/>
                  </a:solidFill>
                  <a:latin typeface="Source Sans 3 Bold"/>
                  <a:ea typeface="Source Sans 3 Bold"/>
                  <a:cs typeface="Source Sans 3 Bold"/>
                  <a:sym typeface="Source Sans 3 Bold"/>
                </a:rPr>
                <a:t>AKUNTABEL</a:t>
              </a:r>
            </a:p>
          </p:txBody>
        </p:sp>
      </p:grpSp>
      <p:grpSp>
        <p:nvGrpSpPr>
          <p:cNvPr id="17" name="Group 17"/>
          <p:cNvGrpSpPr/>
          <p:nvPr/>
        </p:nvGrpSpPr>
        <p:grpSpPr>
          <a:xfrm>
            <a:off x="5709099" y="8074698"/>
            <a:ext cx="2571750" cy="914400"/>
            <a:chOff x="0" y="0"/>
            <a:chExt cx="3429000" cy="1219200"/>
          </a:xfrm>
        </p:grpSpPr>
        <p:sp>
          <p:nvSpPr>
            <p:cNvPr id="18" name="Freeform 18"/>
            <p:cNvSpPr/>
            <p:nvPr/>
          </p:nvSpPr>
          <p:spPr>
            <a:xfrm>
              <a:off x="0" y="0"/>
              <a:ext cx="3429000" cy="1219200"/>
            </a:xfrm>
            <a:custGeom>
              <a:avLst/>
              <a:gdLst/>
              <a:ahLst/>
              <a:cxnLst/>
              <a:rect l="l" t="t" r="r" b="b"/>
              <a:pathLst>
                <a:path w="3429000" h="1219200">
                  <a:moveTo>
                    <a:pt x="225778" y="0"/>
                  </a:moveTo>
                  <a:lnTo>
                    <a:pt x="3203222" y="0"/>
                  </a:lnTo>
                  <a:cubicBezTo>
                    <a:pt x="3327916" y="0"/>
                    <a:pt x="3429000" y="101084"/>
                    <a:pt x="3429000" y="225778"/>
                  </a:cubicBezTo>
                  <a:lnTo>
                    <a:pt x="3429000" y="993422"/>
                  </a:lnTo>
                  <a:cubicBezTo>
                    <a:pt x="3429000" y="1118116"/>
                    <a:pt x="3327916" y="1219200"/>
                    <a:pt x="3203222" y="1219200"/>
                  </a:cubicBezTo>
                  <a:lnTo>
                    <a:pt x="225778" y="1219200"/>
                  </a:lnTo>
                  <a:cubicBezTo>
                    <a:pt x="101084" y="1219200"/>
                    <a:pt x="0" y="1118116"/>
                    <a:pt x="0" y="993422"/>
                  </a:cubicBezTo>
                  <a:lnTo>
                    <a:pt x="0" y="225778"/>
                  </a:lnTo>
                  <a:cubicBezTo>
                    <a:pt x="0" y="101084"/>
                    <a:pt x="101084" y="0"/>
                    <a:pt x="225778" y="0"/>
                  </a:cubicBezTo>
                  <a:close/>
                </a:path>
              </a:pathLst>
            </a:custGeom>
            <a:solidFill>
              <a:srgbClr val="247A66"/>
            </a:solidFill>
            <a:ln cap="rnd">
              <a:noFill/>
              <a:prstDash val="solid"/>
              <a:round/>
            </a:ln>
          </p:spPr>
          <p:txBody>
            <a:bodyPr/>
            <a:lstStyle/>
            <a:p>
              <a:endParaRPr lang="id-ID"/>
            </a:p>
          </p:txBody>
        </p:sp>
        <p:sp>
          <p:nvSpPr>
            <p:cNvPr id="19" name="TextBox 19"/>
            <p:cNvSpPr txBox="1"/>
            <p:nvPr/>
          </p:nvSpPr>
          <p:spPr>
            <a:xfrm>
              <a:off x="0" y="-38100"/>
              <a:ext cx="3429000" cy="1257300"/>
            </a:xfrm>
            <a:prstGeom prst="rect">
              <a:avLst/>
            </a:prstGeom>
          </p:spPr>
          <p:txBody>
            <a:bodyPr lIns="50800" tIns="50800" rIns="50800" bIns="50800" rtlCol="0" anchor="ctr"/>
            <a:lstStyle/>
            <a:p>
              <a:pPr algn="ctr">
                <a:lnSpc>
                  <a:spcPts val="2310"/>
                </a:lnSpc>
              </a:pPr>
              <a:r>
                <a:rPr lang="en-US" sz="1650" b="1">
                  <a:solidFill>
                    <a:srgbClr val="FFFFFF"/>
                  </a:solidFill>
                  <a:latin typeface="Source Sans 3 Bold"/>
                  <a:ea typeface="Source Sans 3 Bold"/>
                  <a:cs typeface="Source Sans 3 Bold"/>
                  <a:sym typeface="Source Sans 3 Bold"/>
                </a:rPr>
                <a:t>BERKEADILAN</a:t>
              </a:r>
            </a:p>
          </p:txBody>
        </p:sp>
      </p:grpSp>
      <p:grpSp>
        <p:nvGrpSpPr>
          <p:cNvPr id="20" name="Group 20"/>
          <p:cNvGrpSpPr/>
          <p:nvPr/>
        </p:nvGrpSpPr>
        <p:grpSpPr>
          <a:xfrm>
            <a:off x="3029307" y="6491455"/>
            <a:ext cx="2571750" cy="914400"/>
            <a:chOff x="0" y="0"/>
            <a:chExt cx="3429000" cy="1219200"/>
          </a:xfrm>
        </p:grpSpPr>
        <p:sp>
          <p:nvSpPr>
            <p:cNvPr id="21" name="Freeform 21"/>
            <p:cNvSpPr/>
            <p:nvPr/>
          </p:nvSpPr>
          <p:spPr>
            <a:xfrm>
              <a:off x="0" y="0"/>
              <a:ext cx="3429000" cy="1219200"/>
            </a:xfrm>
            <a:custGeom>
              <a:avLst/>
              <a:gdLst/>
              <a:ahLst/>
              <a:cxnLst/>
              <a:rect l="l" t="t" r="r" b="b"/>
              <a:pathLst>
                <a:path w="3429000" h="1219200">
                  <a:moveTo>
                    <a:pt x="225778" y="0"/>
                  </a:moveTo>
                  <a:lnTo>
                    <a:pt x="3203222" y="0"/>
                  </a:lnTo>
                  <a:cubicBezTo>
                    <a:pt x="3327916" y="0"/>
                    <a:pt x="3429000" y="101084"/>
                    <a:pt x="3429000" y="225778"/>
                  </a:cubicBezTo>
                  <a:lnTo>
                    <a:pt x="3429000" y="993422"/>
                  </a:lnTo>
                  <a:cubicBezTo>
                    <a:pt x="3429000" y="1118116"/>
                    <a:pt x="3327916" y="1219200"/>
                    <a:pt x="3203222" y="1219200"/>
                  </a:cubicBezTo>
                  <a:lnTo>
                    <a:pt x="225778" y="1219200"/>
                  </a:lnTo>
                  <a:cubicBezTo>
                    <a:pt x="101084" y="1219200"/>
                    <a:pt x="0" y="1118116"/>
                    <a:pt x="0" y="993422"/>
                  </a:cubicBezTo>
                  <a:lnTo>
                    <a:pt x="0" y="225778"/>
                  </a:lnTo>
                  <a:cubicBezTo>
                    <a:pt x="0" y="101084"/>
                    <a:pt x="101084" y="0"/>
                    <a:pt x="225778" y="0"/>
                  </a:cubicBezTo>
                  <a:close/>
                </a:path>
              </a:pathLst>
            </a:custGeom>
            <a:solidFill>
              <a:srgbClr val="0B5F9E"/>
            </a:solidFill>
            <a:ln cap="rnd">
              <a:noFill/>
              <a:prstDash val="solid"/>
              <a:round/>
            </a:ln>
          </p:spPr>
          <p:txBody>
            <a:bodyPr/>
            <a:lstStyle/>
            <a:p>
              <a:endParaRPr lang="id-ID"/>
            </a:p>
          </p:txBody>
        </p:sp>
        <p:sp>
          <p:nvSpPr>
            <p:cNvPr id="22" name="TextBox 22"/>
            <p:cNvSpPr txBox="1"/>
            <p:nvPr/>
          </p:nvSpPr>
          <p:spPr>
            <a:xfrm>
              <a:off x="0" y="-38100"/>
              <a:ext cx="3429000" cy="1257300"/>
            </a:xfrm>
            <a:prstGeom prst="rect">
              <a:avLst/>
            </a:prstGeom>
          </p:spPr>
          <p:txBody>
            <a:bodyPr lIns="50800" tIns="50800" rIns="50800" bIns="50800" rtlCol="0" anchor="ctr"/>
            <a:lstStyle/>
            <a:p>
              <a:pPr algn="ctr">
                <a:lnSpc>
                  <a:spcPts val="2310"/>
                </a:lnSpc>
              </a:pPr>
              <a:r>
                <a:rPr lang="en-US" sz="1650" b="1">
                  <a:solidFill>
                    <a:srgbClr val="FFFFFF"/>
                  </a:solidFill>
                  <a:latin typeface="Source Sans 3 Bold"/>
                  <a:ea typeface="Source Sans 3 Bold"/>
                  <a:cs typeface="Source Sans 3 Bold"/>
                  <a:sym typeface="Source Sans 3 Bold"/>
                </a:rPr>
                <a:t>OBJEKTIF</a:t>
              </a:r>
            </a:p>
          </p:txBody>
        </p:sp>
      </p:grpSp>
      <p:grpSp>
        <p:nvGrpSpPr>
          <p:cNvPr id="23" name="Group 23"/>
          <p:cNvGrpSpPr/>
          <p:nvPr/>
        </p:nvGrpSpPr>
        <p:grpSpPr>
          <a:xfrm>
            <a:off x="3985714" y="4517184"/>
            <a:ext cx="2571750" cy="914400"/>
            <a:chOff x="0" y="0"/>
            <a:chExt cx="3429000" cy="1219200"/>
          </a:xfrm>
        </p:grpSpPr>
        <p:sp>
          <p:nvSpPr>
            <p:cNvPr id="24" name="Freeform 24"/>
            <p:cNvSpPr/>
            <p:nvPr/>
          </p:nvSpPr>
          <p:spPr>
            <a:xfrm>
              <a:off x="0" y="0"/>
              <a:ext cx="3429000" cy="1219200"/>
            </a:xfrm>
            <a:custGeom>
              <a:avLst/>
              <a:gdLst/>
              <a:ahLst/>
              <a:cxnLst/>
              <a:rect l="l" t="t" r="r" b="b"/>
              <a:pathLst>
                <a:path w="3429000" h="1219200">
                  <a:moveTo>
                    <a:pt x="225778" y="0"/>
                  </a:moveTo>
                  <a:lnTo>
                    <a:pt x="3203222" y="0"/>
                  </a:lnTo>
                  <a:cubicBezTo>
                    <a:pt x="3327916" y="0"/>
                    <a:pt x="3429000" y="101084"/>
                    <a:pt x="3429000" y="225778"/>
                  </a:cubicBezTo>
                  <a:lnTo>
                    <a:pt x="3429000" y="993422"/>
                  </a:lnTo>
                  <a:cubicBezTo>
                    <a:pt x="3429000" y="1118116"/>
                    <a:pt x="3327916" y="1219200"/>
                    <a:pt x="3203222" y="1219200"/>
                  </a:cubicBezTo>
                  <a:lnTo>
                    <a:pt x="225778" y="1219200"/>
                  </a:lnTo>
                  <a:cubicBezTo>
                    <a:pt x="101084" y="1219200"/>
                    <a:pt x="0" y="1118116"/>
                    <a:pt x="0" y="993422"/>
                  </a:cubicBezTo>
                  <a:lnTo>
                    <a:pt x="0" y="225778"/>
                  </a:lnTo>
                  <a:cubicBezTo>
                    <a:pt x="0" y="101084"/>
                    <a:pt x="101084" y="0"/>
                    <a:pt x="225778" y="0"/>
                  </a:cubicBezTo>
                  <a:close/>
                </a:path>
              </a:pathLst>
            </a:custGeom>
            <a:solidFill>
              <a:srgbClr val="247A66"/>
            </a:solidFill>
            <a:ln cap="rnd">
              <a:noFill/>
              <a:prstDash val="solid"/>
              <a:round/>
            </a:ln>
          </p:spPr>
          <p:txBody>
            <a:bodyPr/>
            <a:lstStyle/>
            <a:p>
              <a:endParaRPr lang="id-ID"/>
            </a:p>
          </p:txBody>
        </p:sp>
        <p:sp>
          <p:nvSpPr>
            <p:cNvPr id="25" name="TextBox 25"/>
            <p:cNvSpPr txBox="1"/>
            <p:nvPr/>
          </p:nvSpPr>
          <p:spPr>
            <a:xfrm>
              <a:off x="0" y="-38100"/>
              <a:ext cx="3429000" cy="1257300"/>
            </a:xfrm>
            <a:prstGeom prst="rect">
              <a:avLst/>
            </a:prstGeom>
          </p:spPr>
          <p:txBody>
            <a:bodyPr lIns="50800" tIns="50800" rIns="50800" bIns="50800" rtlCol="0" anchor="ctr"/>
            <a:lstStyle/>
            <a:p>
              <a:pPr algn="ctr">
                <a:lnSpc>
                  <a:spcPts val="2310"/>
                </a:lnSpc>
              </a:pPr>
              <a:r>
                <a:rPr lang="en-US" sz="1650" b="1">
                  <a:solidFill>
                    <a:srgbClr val="FFFFFF"/>
                  </a:solidFill>
                  <a:latin typeface="Source Sans 3 Bold"/>
                  <a:ea typeface="Source Sans 3 Bold"/>
                  <a:cs typeface="Source Sans 3 Bold"/>
                  <a:sym typeface="Source Sans 3 Bold"/>
                </a:rPr>
                <a:t>EDUKATIF</a:t>
              </a:r>
            </a:p>
          </p:txBody>
        </p:sp>
      </p:grpSp>
      <p:grpSp>
        <p:nvGrpSpPr>
          <p:cNvPr id="26" name="Group 26"/>
          <p:cNvGrpSpPr/>
          <p:nvPr/>
        </p:nvGrpSpPr>
        <p:grpSpPr>
          <a:xfrm>
            <a:off x="762000" y="9582150"/>
            <a:ext cx="266700" cy="266700"/>
            <a:chOff x="0" y="0"/>
            <a:chExt cx="355600" cy="355600"/>
          </a:xfrm>
        </p:grpSpPr>
        <p:sp>
          <p:nvSpPr>
            <p:cNvPr id="27" name="Freeform 27"/>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28" name="TextBox 28"/>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29" name="TextBox 29"/>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FFFFFF"/>
                </a:solidFill>
                <a:latin typeface="Montserrat Bold"/>
                <a:ea typeface="Montserrat Bold"/>
                <a:cs typeface="Montserrat Bold"/>
                <a:sym typeface="Montserrat Bold"/>
              </a:rPr>
              <a:t>UNS  |  LPPMP</a:t>
            </a:r>
          </a:p>
        </p:txBody>
      </p:sp>
      <p:sp>
        <p:nvSpPr>
          <p:cNvPr id="30" name="TextBox 30"/>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FFFFFF"/>
                </a:solidFill>
                <a:latin typeface="Source Sans 3"/>
                <a:ea typeface="Source Sans 3"/>
                <a:cs typeface="Source Sans 3"/>
                <a:sym typeface="Source Sans 3"/>
              </a:rPr>
              <a:t>Universitas Sebelas Maret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7FA"/>
        </a:solidFill>
        <a:effectLst/>
      </p:bgPr>
    </p:bg>
    <p:spTree>
      <p:nvGrpSpPr>
        <p:cNvPr id="1" name=""/>
        <p:cNvGrpSpPr/>
        <p:nvPr/>
      </p:nvGrpSpPr>
      <p:grpSpPr>
        <a:xfrm>
          <a:off x="0" y="0"/>
          <a:ext cx="0" cy="0"/>
          <a:chOff x="0" y="0"/>
          <a:chExt cx="0" cy="0"/>
        </a:xfrm>
      </p:grpSpPr>
      <p:sp>
        <p:nvSpPr>
          <p:cNvPr id="2" name="TextBox 2"/>
          <p:cNvSpPr txBox="1"/>
          <p:nvPr/>
        </p:nvSpPr>
        <p:spPr>
          <a:xfrm>
            <a:off x="1047750" y="647700"/>
            <a:ext cx="4286250" cy="281940"/>
          </a:xfrm>
          <a:prstGeom prst="rect">
            <a:avLst/>
          </a:prstGeom>
        </p:spPr>
        <p:txBody>
          <a:bodyPr lIns="0" tIns="0" rIns="0" bIns="0" rtlCol="0" anchor="t">
            <a:spAutoFit/>
          </a:bodyPr>
          <a:lstStyle/>
          <a:p>
            <a:pPr algn="l">
              <a:lnSpc>
                <a:spcPts val="2310"/>
              </a:lnSpc>
            </a:pPr>
            <a:r>
              <a:rPr lang="en-US" sz="1650" b="1" spc="132">
                <a:solidFill>
                  <a:srgbClr val="0B5F9E"/>
                </a:solidFill>
                <a:latin typeface="Source Sans 3 Bold"/>
                <a:ea typeface="Source Sans 3 Bold"/>
                <a:cs typeface="Source Sans 3 Bold"/>
                <a:sym typeface="Source Sans 3 Bold"/>
              </a:rPr>
              <a:t>PASAL 27</a:t>
            </a:r>
          </a:p>
        </p:txBody>
      </p:sp>
      <p:sp>
        <p:nvSpPr>
          <p:cNvPr id="3" name="TextBox 3"/>
          <p:cNvSpPr txBox="1"/>
          <p:nvPr/>
        </p:nvSpPr>
        <p:spPr>
          <a:xfrm>
            <a:off x="1047750" y="1133475"/>
            <a:ext cx="14763750" cy="587693"/>
          </a:xfrm>
          <a:prstGeom prst="rect">
            <a:avLst/>
          </a:prstGeom>
        </p:spPr>
        <p:txBody>
          <a:bodyPr lIns="0" tIns="0" rIns="0" bIns="0" rtlCol="0" anchor="t">
            <a:spAutoFit/>
          </a:bodyPr>
          <a:lstStyle/>
          <a:p>
            <a:pPr algn="l">
              <a:lnSpc>
                <a:spcPts val="4567"/>
              </a:lnSpc>
            </a:pPr>
            <a:r>
              <a:rPr lang="en-US" sz="4350" b="1">
                <a:solidFill>
                  <a:srgbClr val="12263A"/>
                </a:solidFill>
                <a:latin typeface="Montserrat Bold"/>
                <a:ea typeface="Montserrat Bold"/>
                <a:cs typeface="Montserrat Bold"/>
                <a:sym typeface="Montserrat Bold"/>
              </a:rPr>
              <a:t>Penilaian Formatif &amp; Sumatif</a:t>
            </a:r>
          </a:p>
        </p:txBody>
      </p:sp>
      <p:grpSp>
        <p:nvGrpSpPr>
          <p:cNvPr id="4" name="Group 4"/>
          <p:cNvGrpSpPr/>
          <p:nvPr/>
        </p:nvGrpSpPr>
        <p:grpSpPr>
          <a:xfrm>
            <a:off x="1047750" y="1952625"/>
            <a:ext cx="857250" cy="57150"/>
            <a:chOff x="0" y="0"/>
            <a:chExt cx="1143000" cy="76200"/>
          </a:xfrm>
        </p:grpSpPr>
        <p:sp>
          <p:nvSpPr>
            <p:cNvPr id="5" name="Freeform 5"/>
            <p:cNvSpPr/>
            <p:nvPr/>
          </p:nvSpPr>
          <p:spPr>
            <a:xfrm>
              <a:off x="0" y="0"/>
              <a:ext cx="1143000" cy="76200"/>
            </a:xfrm>
            <a:custGeom>
              <a:avLst/>
              <a:gdLst/>
              <a:ahLst/>
              <a:cxnLst/>
              <a:rect l="l" t="t" r="r" b="b"/>
              <a:pathLst>
                <a:path w="1143000" h="76200">
                  <a:moveTo>
                    <a:pt x="0" y="0"/>
                  </a:moveTo>
                  <a:lnTo>
                    <a:pt x="1143000" y="0"/>
                  </a:lnTo>
                  <a:lnTo>
                    <a:pt x="1143000" y="76200"/>
                  </a:lnTo>
                  <a:lnTo>
                    <a:pt x="0" y="76200"/>
                  </a:lnTo>
                  <a:close/>
                </a:path>
              </a:pathLst>
            </a:custGeom>
            <a:solidFill>
              <a:srgbClr val="F2B544"/>
            </a:solidFill>
            <a:ln cap="sq">
              <a:noFill/>
              <a:prstDash val="solid"/>
              <a:miter/>
            </a:ln>
          </p:spPr>
          <p:txBody>
            <a:bodyPr/>
            <a:lstStyle/>
            <a:p>
              <a:endParaRPr lang="id-ID"/>
            </a:p>
          </p:txBody>
        </p:sp>
        <p:sp>
          <p:nvSpPr>
            <p:cNvPr id="6" name="TextBox 6"/>
            <p:cNvSpPr txBox="1"/>
            <p:nvPr/>
          </p:nvSpPr>
          <p:spPr>
            <a:xfrm>
              <a:off x="0" y="-38100"/>
              <a:ext cx="1143000" cy="114300"/>
            </a:xfrm>
            <a:prstGeom prst="rect">
              <a:avLst/>
            </a:prstGeom>
          </p:spPr>
          <p:txBody>
            <a:bodyPr lIns="50800" tIns="50800" rIns="50800" bIns="50800" rtlCol="0" anchor="ctr"/>
            <a:lstStyle/>
            <a:p>
              <a:pPr algn="l">
                <a:lnSpc>
                  <a:spcPts val="1679"/>
                </a:lnSpc>
              </a:pPr>
              <a:endParaRPr/>
            </a:p>
          </p:txBody>
        </p:sp>
      </p:grpSp>
      <p:grpSp>
        <p:nvGrpSpPr>
          <p:cNvPr id="7" name="Group 7"/>
          <p:cNvGrpSpPr/>
          <p:nvPr/>
        </p:nvGrpSpPr>
        <p:grpSpPr>
          <a:xfrm>
            <a:off x="1047750" y="2714625"/>
            <a:ext cx="7524750" cy="5429250"/>
            <a:chOff x="0" y="0"/>
            <a:chExt cx="10033000" cy="7239000"/>
          </a:xfrm>
        </p:grpSpPr>
        <p:grpSp>
          <p:nvGrpSpPr>
            <p:cNvPr id="8" name="Group 8"/>
            <p:cNvGrpSpPr/>
            <p:nvPr/>
          </p:nvGrpSpPr>
          <p:grpSpPr>
            <a:xfrm>
              <a:off x="0" y="0"/>
              <a:ext cx="10033000" cy="7239000"/>
              <a:chOff x="0" y="0"/>
              <a:chExt cx="10033000" cy="7239000"/>
            </a:xfrm>
          </p:grpSpPr>
          <p:sp>
            <p:nvSpPr>
              <p:cNvPr id="9" name="Freeform 9"/>
              <p:cNvSpPr/>
              <p:nvPr/>
            </p:nvSpPr>
            <p:spPr>
              <a:xfrm>
                <a:off x="0" y="0"/>
                <a:ext cx="10033000" cy="7239000"/>
              </a:xfrm>
              <a:custGeom>
                <a:avLst/>
                <a:gdLst/>
                <a:ahLst/>
                <a:cxnLst/>
                <a:rect l="l" t="t" r="r" b="b"/>
                <a:pathLst>
                  <a:path w="10033000" h="7239000">
                    <a:moveTo>
                      <a:pt x="0" y="0"/>
                    </a:moveTo>
                    <a:lnTo>
                      <a:pt x="10033000" y="0"/>
                    </a:lnTo>
                    <a:lnTo>
                      <a:pt x="10033000" y="7239000"/>
                    </a:lnTo>
                    <a:lnTo>
                      <a:pt x="0" y="7239000"/>
                    </a:lnTo>
                    <a:close/>
                  </a:path>
                </a:pathLst>
              </a:custGeom>
              <a:solidFill>
                <a:srgbClr val="E5EEF5"/>
              </a:solidFill>
              <a:ln cap="sq">
                <a:noFill/>
                <a:prstDash val="solid"/>
                <a:miter/>
              </a:ln>
            </p:spPr>
            <p:txBody>
              <a:bodyPr/>
              <a:lstStyle/>
              <a:p>
                <a:endParaRPr lang="id-ID"/>
              </a:p>
            </p:txBody>
          </p:sp>
          <p:sp>
            <p:nvSpPr>
              <p:cNvPr id="10" name="TextBox 10"/>
              <p:cNvSpPr txBox="1"/>
              <p:nvPr/>
            </p:nvSpPr>
            <p:spPr>
              <a:xfrm>
                <a:off x="0" y="-38100"/>
                <a:ext cx="10033000" cy="72771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762000" y="631825"/>
              <a:ext cx="8255000" cy="729615"/>
            </a:xfrm>
            <a:prstGeom prst="rect">
              <a:avLst/>
            </a:prstGeom>
          </p:spPr>
          <p:txBody>
            <a:bodyPr lIns="0" tIns="0" rIns="0" bIns="0" rtlCol="0" anchor="t">
              <a:spAutoFit/>
            </a:bodyPr>
            <a:lstStyle/>
            <a:p>
              <a:pPr algn="l">
                <a:lnSpc>
                  <a:spcPts val="4620"/>
                </a:lnSpc>
              </a:pPr>
              <a:r>
                <a:rPr lang="en-US" sz="3300" b="1">
                  <a:solidFill>
                    <a:srgbClr val="0B5F9E"/>
                  </a:solidFill>
                  <a:latin typeface="Montserrat Bold"/>
                  <a:ea typeface="Montserrat Bold"/>
                  <a:cs typeface="Montserrat Bold"/>
                  <a:sym typeface="Montserrat Bold"/>
                </a:rPr>
                <a:t>FORMATIF</a:t>
              </a:r>
            </a:p>
          </p:txBody>
        </p:sp>
        <p:sp>
          <p:nvSpPr>
            <p:cNvPr id="12" name="TextBox 12"/>
            <p:cNvSpPr txBox="1"/>
            <p:nvPr/>
          </p:nvSpPr>
          <p:spPr>
            <a:xfrm>
              <a:off x="762000" y="1876425"/>
              <a:ext cx="8255000" cy="1459230"/>
            </a:xfrm>
            <a:prstGeom prst="rect">
              <a:avLst/>
            </a:prstGeom>
          </p:spPr>
          <p:txBody>
            <a:bodyPr lIns="0" tIns="0" rIns="0" bIns="0" rtlCol="0" anchor="t">
              <a:spAutoFit/>
            </a:bodyPr>
            <a:lstStyle/>
            <a:p>
              <a:pPr algn="l">
                <a:lnSpc>
                  <a:spcPts val="2936"/>
                </a:lnSpc>
              </a:pPr>
              <a:r>
                <a:rPr lang="en-US" sz="2175">
                  <a:solidFill>
                    <a:srgbClr val="12263A"/>
                  </a:solidFill>
                  <a:latin typeface="Source Sans 3"/>
                  <a:ea typeface="Source Sans 3"/>
                  <a:cs typeface="Source Sans 3"/>
                  <a:sym typeface="Source Sans 3"/>
                </a:rPr>
                <a:t>• Memantau perkembangan belajar</a:t>
              </a:r>
            </a:p>
            <a:p>
              <a:pPr algn="l">
                <a:lnSpc>
                  <a:spcPts val="2936"/>
                </a:lnSpc>
              </a:pPr>
              <a:r>
                <a:rPr lang="en-US" sz="2175">
                  <a:solidFill>
                    <a:srgbClr val="12263A"/>
                  </a:solidFill>
                  <a:latin typeface="Source Sans 3"/>
                  <a:ea typeface="Source Sans 3"/>
                  <a:cs typeface="Source Sans 3"/>
                  <a:sym typeface="Source Sans 3"/>
                </a:rPr>
                <a:t>• Memberi umpan balik</a:t>
              </a:r>
            </a:p>
            <a:p>
              <a:pPr algn="l">
                <a:lnSpc>
                  <a:spcPts val="2936"/>
                </a:lnSpc>
              </a:pPr>
              <a:r>
                <a:rPr lang="en-US" sz="2175">
                  <a:solidFill>
                    <a:srgbClr val="12263A"/>
                  </a:solidFill>
                  <a:latin typeface="Source Sans 3"/>
                  <a:ea typeface="Source Sans 3"/>
                  <a:cs typeface="Source Sans 3"/>
                  <a:sym typeface="Source Sans 3"/>
                </a:rPr>
                <a:t>• Memperbaiki proses pembelajaran</a:t>
              </a:r>
            </a:p>
          </p:txBody>
        </p:sp>
      </p:grpSp>
      <p:grpSp>
        <p:nvGrpSpPr>
          <p:cNvPr id="13" name="Group 13"/>
          <p:cNvGrpSpPr/>
          <p:nvPr/>
        </p:nvGrpSpPr>
        <p:grpSpPr>
          <a:xfrm>
            <a:off x="9715500" y="2714625"/>
            <a:ext cx="7524750" cy="5429250"/>
            <a:chOff x="0" y="0"/>
            <a:chExt cx="10033000" cy="7239000"/>
          </a:xfrm>
        </p:grpSpPr>
        <p:grpSp>
          <p:nvGrpSpPr>
            <p:cNvPr id="14" name="Group 14"/>
            <p:cNvGrpSpPr/>
            <p:nvPr/>
          </p:nvGrpSpPr>
          <p:grpSpPr>
            <a:xfrm>
              <a:off x="0" y="0"/>
              <a:ext cx="10033000" cy="7239000"/>
              <a:chOff x="0" y="0"/>
              <a:chExt cx="10033000" cy="7239000"/>
            </a:xfrm>
          </p:grpSpPr>
          <p:sp>
            <p:nvSpPr>
              <p:cNvPr id="15" name="Freeform 15"/>
              <p:cNvSpPr/>
              <p:nvPr/>
            </p:nvSpPr>
            <p:spPr>
              <a:xfrm>
                <a:off x="0" y="0"/>
                <a:ext cx="10033000" cy="7239000"/>
              </a:xfrm>
              <a:custGeom>
                <a:avLst/>
                <a:gdLst/>
                <a:ahLst/>
                <a:cxnLst/>
                <a:rect l="l" t="t" r="r" b="b"/>
                <a:pathLst>
                  <a:path w="10033000" h="7239000">
                    <a:moveTo>
                      <a:pt x="0" y="0"/>
                    </a:moveTo>
                    <a:lnTo>
                      <a:pt x="10033000" y="0"/>
                    </a:lnTo>
                    <a:lnTo>
                      <a:pt x="10033000" y="7239000"/>
                    </a:lnTo>
                    <a:lnTo>
                      <a:pt x="0" y="7239000"/>
                    </a:lnTo>
                    <a:close/>
                  </a:path>
                </a:pathLst>
              </a:custGeom>
              <a:solidFill>
                <a:srgbClr val="072A4A"/>
              </a:solidFill>
              <a:ln cap="sq">
                <a:noFill/>
                <a:prstDash val="solid"/>
                <a:miter/>
              </a:ln>
            </p:spPr>
            <p:txBody>
              <a:bodyPr/>
              <a:lstStyle/>
              <a:p>
                <a:endParaRPr lang="id-ID"/>
              </a:p>
            </p:txBody>
          </p:sp>
          <p:sp>
            <p:nvSpPr>
              <p:cNvPr id="16" name="TextBox 16"/>
              <p:cNvSpPr txBox="1"/>
              <p:nvPr/>
            </p:nvSpPr>
            <p:spPr>
              <a:xfrm>
                <a:off x="0" y="-38100"/>
                <a:ext cx="10033000" cy="7277100"/>
              </a:xfrm>
              <a:prstGeom prst="rect">
                <a:avLst/>
              </a:prstGeom>
            </p:spPr>
            <p:txBody>
              <a:bodyPr lIns="50800" tIns="50800" rIns="50800" bIns="50800" rtlCol="0" anchor="ctr"/>
              <a:lstStyle/>
              <a:p>
                <a:pPr algn="l">
                  <a:lnSpc>
                    <a:spcPts val="1679"/>
                  </a:lnSpc>
                </a:pPr>
                <a:endParaRPr/>
              </a:p>
            </p:txBody>
          </p:sp>
        </p:grpSp>
        <p:sp>
          <p:nvSpPr>
            <p:cNvPr id="17" name="TextBox 17"/>
            <p:cNvSpPr txBox="1"/>
            <p:nvPr/>
          </p:nvSpPr>
          <p:spPr>
            <a:xfrm>
              <a:off x="762000" y="631825"/>
              <a:ext cx="8255000" cy="729615"/>
            </a:xfrm>
            <a:prstGeom prst="rect">
              <a:avLst/>
            </a:prstGeom>
          </p:spPr>
          <p:txBody>
            <a:bodyPr lIns="0" tIns="0" rIns="0" bIns="0" rtlCol="0" anchor="t">
              <a:spAutoFit/>
            </a:bodyPr>
            <a:lstStyle/>
            <a:p>
              <a:pPr algn="l">
                <a:lnSpc>
                  <a:spcPts val="4620"/>
                </a:lnSpc>
              </a:pPr>
              <a:r>
                <a:rPr lang="en-US" sz="3300" b="1">
                  <a:solidFill>
                    <a:srgbClr val="F2B544"/>
                  </a:solidFill>
                  <a:latin typeface="Montserrat Bold"/>
                  <a:ea typeface="Montserrat Bold"/>
                  <a:cs typeface="Montserrat Bold"/>
                  <a:sym typeface="Montserrat Bold"/>
                </a:rPr>
                <a:t>SUMATIF</a:t>
              </a:r>
            </a:p>
          </p:txBody>
        </p:sp>
        <p:sp>
          <p:nvSpPr>
            <p:cNvPr id="18" name="TextBox 18"/>
            <p:cNvSpPr txBox="1"/>
            <p:nvPr/>
          </p:nvSpPr>
          <p:spPr>
            <a:xfrm>
              <a:off x="762000" y="1876425"/>
              <a:ext cx="8255000" cy="1459230"/>
            </a:xfrm>
            <a:prstGeom prst="rect">
              <a:avLst/>
            </a:prstGeom>
          </p:spPr>
          <p:txBody>
            <a:bodyPr lIns="0" tIns="0" rIns="0" bIns="0" rtlCol="0" anchor="t">
              <a:spAutoFit/>
            </a:bodyPr>
            <a:lstStyle/>
            <a:p>
              <a:pPr algn="l">
                <a:lnSpc>
                  <a:spcPts val="2936"/>
                </a:lnSpc>
              </a:pPr>
              <a:r>
                <a:rPr lang="en-US" sz="2175">
                  <a:solidFill>
                    <a:srgbClr val="FFFFFF"/>
                  </a:solidFill>
                  <a:latin typeface="Source Sans 3"/>
                  <a:ea typeface="Source Sans 3"/>
                  <a:cs typeface="Source Sans 3"/>
                  <a:sym typeface="Source Sans 3"/>
                </a:rPr>
                <a:t>• Mengevaluasi hasil belajar</a:t>
              </a:r>
            </a:p>
            <a:p>
              <a:pPr algn="l">
                <a:lnSpc>
                  <a:spcPts val="2936"/>
                </a:lnSpc>
              </a:pPr>
              <a:r>
                <a:rPr lang="en-US" sz="2175">
                  <a:solidFill>
                    <a:srgbClr val="FFFFFF"/>
                  </a:solidFill>
                  <a:latin typeface="Source Sans 3"/>
                  <a:ea typeface="Source Sans 3"/>
                  <a:cs typeface="Source Sans 3"/>
                  <a:sym typeface="Source Sans 3"/>
                </a:rPr>
                <a:t>• Menentukan kelulusan</a:t>
              </a:r>
            </a:p>
            <a:p>
              <a:pPr algn="l">
                <a:lnSpc>
                  <a:spcPts val="2936"/>
                </a:lnSpc>
              </a:pPr>
              <a:r>
                <a:rPr lang="en-US" sz="2175">
                  <a:solidFill>
                    <a:srgbClr val="FFFFFF"/>
                  </a:solidFill>
                  <a:latin typeface="Source Sans 3"/>
                  <a:ea typeface="Source Sans 3"/>
                  <a:cs typeface="Source Sans 3"/>
                  <a:sym typeface="Source Sans 3"/>
                </a:rPr>
                <a:t>• Beragam bentuk ujian dan penilaian</a:t>
              </a:r>
            </a:p>
          </p:txBody>
        </p:sp>
      </p:grpSp>
      <p:sp>
        <p:nvSpPr>
          <p:cNvPr id="19" name="TextBox 19"/>
          <p:cNvSpPr txBox="1"/>
          <p:nvPr/>
        </p:nvSpPr>
        <p:spPr>
          <a:xfrm>
            <a:off x="2857500" y="8486775"/>
            <a:ext cx="12573000" cy="356235"/>
          </a:xfrm>
          <a:prstGeom prst="rect">
            <a:avLst/>
          </a:prstGeom>
        </p:spPr>
        <p:txBody>
          <a:bodyPr lIns="0" tIns="0" rIns="0" bIns="0" rtlCol="0" anchor="t">
            <a:spAutoFit/>
          </a:bodyPr>
          <a:lstStyle/>
          <a:p>
            <a:pPr algn="ctr">
              <a:lnSpc>
                <a:spcPts val="2940"/>
              </a:lnSpc>
            </a:pPr>
            <a:r>
              <a:rPr lang="en-US" sz="2100" b="1">
                <a:solidFill>
                  <a:srgbClr val="072A4A"/>
                </a:solidFill>
                <a:latin typeface="Source Sans 3 Bold"/>
                <a:ea typeface="Source Sans 3 Bold"/>
                <a:cs typeface="Source Sans 3 Bold"/>
                <a:sym typeface="Source Sans 3 Bold"/>
              </a:rPr>
              <a:t>Mekanisme penilaian ditetapkan dan disosialisasikan oleh perguruan tinggi.</a:t>
            </a:r>
          </a:p>
        </p:txBody>
      </p:sp>
      <p:grpSp>
        <p:nvGrpSpPr>
          <p:cNvPr id="20" name="Group 20"/>
          <p:cNvGrpSpPr/>
          <p:nvPr/>
        </p:nvGrpSpPr>
        <p:grpSpPr>
          <a:xfrm>
            <a:off x="762000" y="9582150"/>
            <a:ext cx="266700" cy="266700"/>
            <a:chOff x="0" y="0"/>
            <a:chExt cx="355600" cy="355600"/>
          </a:xfrm>
        </p:grpSpPr>
        <p:sp>
          <p:nvSpPr>
            <p:cNvPr id="21" name="Freeform 21"/>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22" name="TextBox 22"/>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23" name="TextBox 23"/>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072A4A"/>
                </a:solidFill>
                <a:latin typeface="Montserrat Bold"/>
                <a:ea typeface="Montserrat Bold"/>
                <a:cs typeface="Montserrat Bold"/>
                <a:sym typeface="Montserrat Bold"/>
              </a:rPr>
              <a:t>UNS  |  LPPMP</a:t>
            </a:r>
          </a:p>
        </p:txBody>
      </p:sp>
      <p:sp>
        <p:nvSpPr>
          <p:cNvPr id="24" name="TextBox 24"/>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5D7184"/>
                </a:solidFill>
                <a:latin typeface="Source Sans 3"/>
                <a:ea typeface="Source Sans 3"/>
                <a:cs typeface="Source Sans 3"/>
                <a:sym typeface="Source Sans 3"/>
              </a:rPr>
              <a:t>Universitas Sebelas Maret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7FA"/>
        </a:solidFill>
        <a:effectLst/>
      </p:bgPr>
    </p:bg>
    <p:spTree>
      <p:nvGrpSpPr>
        <p:cNvPr id="1" name=""/>
        <p:cNvGrpSpPr/>
        <p:nvPr/>
      </p:nvGrpSpPr>
      <p:grpSpPr>
        <a:xfrm>
          <a:off x="0" y="0"/>
          <a:ext cx="0" cy="0"/>
          <a:chOff x="0" y="0"/>
          <a:chExt cx="0" cy="0"/>
        </a:xfrm>
      </p:grpSpPr>
      <p:sp>
        <p:nvSpPr>
          <p:cNvPr id="2" name="TextBox 2"/>
          <p:cNvSpPr txBox="1"/>
          <p:nvPr/>
        </p:nvSpPr>
        <p:spPr>
          <a:xfrm>
            <a:off x="1047750" y="647700"/>
            <a:ext cx="4286250" cy="281940"/>
          </a:xfrm>
          <a:prstGeom prst="rect">
            <a:avLst/>
          </a:prstGeom>
        </p:spPr>
        <p:txBody>
          <a:bodyPr lIns="0" tIns="0" rIns="0" bIns="0" rtlCol="0" anchor="t">
            <a:spAutoFit/>
          </a:bodyPr>
          <a:lstStyle/>
          <a:p>
            <a:pPr algn="l">
              <a:lnSpc>
                <a:spcPts val="2310"/>
              </a:lnSpc>
            </a:pPr>
            <a:r>
              <a:rPr lang="en-US" sz="1650" b="1" spc="132">
                <a:solidFill>
                  <a:srgbClr val="0B5F9E"/>
                </a:solidFill>
                <a:latin typeface="Source Sans 3 Bold"/>
                <a:ea typeface="Source Sans 3 Bold"/>
                <a:cs typeface="Source Sans 3 Bold"/>
                <a:sym typeface="Source Sans 3 Bold"/>
              </a:rPr>
              <a:t>PASAL 28</a:t>
            </a:r>
          </a:p>
        </p:txBody>
      </p:sp>
      <p:sp>
        <p:nvSpPr>
          <p:cNvPr id="3" name="TextBox 3"/>
          <p:cNvSpPr txBox="1"/>
          <p:nvPr/>
        </p:nvSpPr>
        <p:spPr>
          <a:xfrm>
            <a:off x="1047750" y="1133475"/>
            <a:ext cx="14763750" cy="587693"/>
          </a:xfrm>
          <a:prstGeom prst="rect">
            <a:avLst/>
          </a:prstGeom>
        </p:spPr>
        <p:txBody>
          <a:bodyPr lIns="0" tIns="0" rIns="0" bIns="0" rtlCol="0" anchor="t">
            <a:spAutoFit/>
          </a:bodyPr>
          <a:lstStyle/>
          <a:p>
            <a:pPr algn="l">
              <a:lnSpc>
                <a:spcPts val="4567"/>
              </a:lnSpc>
            </a:pPr>
            <a:r>
              <a:rPr lang="en-US" sz="4350" b="1">
                <a:solidFill>
                  <a:srgbClr val="12263A"/>
                </a:solidFill>
                <a:latin typeface="Montserrat Bold"/>
                <a:ea typeface="Montserrat Bold"/>
                <a:cs typeface="Montserrat Bold"/>
                <a:sym typeface="Montserrat Bold"/>
              </a:rPr>
              <a:t>Skala Nilai &amp; Pelaporan</a:t>
            </a:r>
          </a:p>
        </p:txBody>
      </p:sp>
      <p:grpSp>
        <p:nvGrpSpPr>
          <p:cNvPr id="4" name="Group 4"/>
          <p:cNvGrpSpPr/>
          <p:nvPr/>
        </p:nvGrpSpPr>
        <p:grpSpPr>
          <a:xfrm>
            <a:off x="1047750" y="1952625"/>
            <a:ext cx="857250" cy="57150"/>
            <a:chOff x="0" y="0"/>
            <a:chExt cx="1143000" cy="76200"/>
          </a:xfrm>
        </p:grpSpPr>
        <p:sp>
          <p:nvSpPr>
            <p:cNvPr id="5" name="Freeform 5"/>
            <p:cNvSpPr/>
            <p:nvPr/>
          </p:nvSpPr>
          <p:spPr>
            <a:xfrm>
              <a:off x="0" y="0"/>
              <a:ext cx="1143000" cy="76200"/>
            </a:xfrm>
            <a:custGeom>
              <a:avLst/>
              <a:gdLst/>
              <a:ahLst/>
              <a:cxnLst/>
              <a:rect l="l" t="t" r="r" b="b"/>
              <a:pathLst>
                <a:path w="1143000" h="76200">
                  <a:moveTo>
                    <a:pt x="0" y="0"/>
                  </a:moveTo>
                  <a:lnTo>
                    <a:pt x="1143000" y="0"/>
                  </a:lnTo>
                  <a:lnTo>
                    <a:pt x="1143000" y="76200"/>
                  </a:lnTo>
                  <a:lnTo>
                    <a:pt x="0" y="76200"/>
                  </a:lnTo>
                  <a:close/>
                </a:path>
              </a:pathLst>
            </a:custGeom>
            <a:solidFill>
              <a:srgbClr val="F2B544"/>
            </a:solidFill>
            <a:ln cap="sq">
              <a:noFill/>
              <a:prstDash val="solid"/>
              <a:miter/>
            </a:ln>
          </p:spPr>
          <p:txBody>
            <a:bodyPr/>
            <a:lstStyle/>
            <a:p>
              <a:endParaRPr lang="id-ID"/>
            </a:p>
          </p:txBody>
        </p:sp>
        <p:sp>
          <p:nvSpPr>
            <p:cNvPr id="6" name="TextBox 6"/>
            <p:cNvSpPr txBox="1"/>
            <p:nvPr/>
          </p:nvSpPr>
          <p:spPr>
            <a:xfrm>
              <a:off x="0" y="-38100"/>
              <a:ext cx="1143000" cy="114300"/>
            </a:xfrm>
            <a:prstGeom prst="rect">
              <a:avLst/>
            </a:prstGeom>
          </p:spPr>
          <p:txBody>
            <a:bodyPr lIns="50800" tIns="50800" rIns="50800" bIns="50800" rtlCol="0" anchor="ctr"/>
            <a:lstStyle/>
            <a:p>
              <a:pPr algn="l">
                <a:lnSpc>
                  <a:spcPts val="1679"/>
                </a:lnSpc>
              </a:pPr>
              <a:endParaRPr/>
            </a:p>
          </p:txBody>
        </p:sp>
      </p:grpSp>
      <p:grpSp>
        <p:nvGrpSpPr>
          <p:cNvPr id="7" name="Group 7"/>
          <p:cNvGrpSpPr/>
          <p:nvPr/>
        </p:nvGrpSpPr>
        <p:grpSpPr>
          <a:xfrm>
            <a:off x="1428750" y="3048000"/>
            <a:ext cx="1714500" cy="1714500"/>
            <a:chOff x="0" y="0"/>
            <a:chExt cx="2286000" cy="2286000"/>
          </a:xfrm>
        </p:grpSpPr>
        <p:grpSp>
          <p:nvGrpSpPr>
            <p:cNvPr id="8" name="Group 8"/>
            <p:cNvGrpSpPr/>
            <p:nvPr/>
          </p:nvGrpSpPr>
          <p:grpSpPr>
            <a:xfrm>
              <a:off x="0" y="0"/>
              <a:ext cx="2286000" cy="2286000"/>
              <a:chOff x="0" y="0"/>
              <a:chExt cx="2286000" cy="2286000"/>
            </a:xfrm>
          </p:grpSpPr>
          <p:sp>
            <p:nvSpPr>
              <p:cNvPr id="9" name="Freeform 9"/>
              <p:cNvSpPr/>
              <p:nvPr/>
            </p:nvSpPr>
            <p:spPr>
              <a:xfrm>
                <a:off x="0" y="0"/>
                <a:ext cx="2286000" cy="2286000"/>
              </a:xfrm>
              <a:custGeom>
                <a:avLst/>
                <a:gdLst/>
                <a:ahLst/>
                <a:cxnLst/>
                <a:rect l="l" t="t" r="r" b="b"/>
                <a:pathLst>
                  <a:path w="2286000" h="2286000">
                    <a:moveTo>
                      <a:pt x="0" y="0"/>
                    </a:moveTo>
                    <a:lnTo>
                      <a:pt x="2286000" y="0"/>
                    </a:lnTo>
                    <a:lnTo>
                      <a:pt x="2286000" y="2286000"/>
                    </a:lnTo>
                    <a:lnTo>
                      <a:pt x="0" y="2286000"/>
                    </a:lnTo>
                    <a:close/>
                  </a:path>
                </a:pathLst>
              </a:custGeom>
              <a:solidFill>
                <a:srgbClr val="0B5F9E"/>
              </a:solidFill>
              <a:ln cap="sq">
                <a:noFill/>
                <a:prstDash val="solid"/>
                <a:miter/>
              </a:ln>
            </p:spPr>
            <p:txBody>
              <a:bodyPr/>
              <a:lstStyle/>
              <a:p>
                <a:endParaRPr lang="id-ID"/>
              </a:p>
            </p:txBody>
          </p:sp>
          <p:sp>
            <p:nvSpPr>
              <p:cNvPr id="10" name="TextBox 10"/>
              <p:cNvSpPr txBox="1"/>
              <p:nvPr/>
            </p:nvSpPr>
            <p:spPr>
              <a:xfrm>
                <a:off x="0" y="-38100"/>
                <a:ext cx="2286000" cy="23241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190500" y="231775"/>
              <a:ext cx="1905000" cy="1053465"/>
            </a:xfrm>
            <a:prstGeom prst="rect">
              <a:avLst/>
            </a:prstGeom>
          </p:spPr>
          <p:txBody>
            <a:bodyPr lIns="0" tIns="0" rIns="0" bIns="0" rtlCol="0" anchor="t">
              <a:spAutoFit/>
            </a:bodyPr>
            <a:lstStyle/>
            <a:p>
              <a:pPr algn="ctr">
                <a:lnSpc>
                  <a:spcPts val="6719"/>
                </a:lnSpc>
              </a:pPr>
              <a:r>
                <a:rPr lang="en-US" sz="4800" b="1">
                  <a:solidFill>
                    <a:srgbClr val="FFFFFF"/>
                  </a:solidFill>
                  <a:latin typeface="Montserrat Bold"/>
                  <a:ea typeface="Montserrat Bold"/>
                  <a:cs typeface="Montserrat Bold"/>
                  <a:sym typeface="Montserrat Bold"/>
                </a:rPr>
                <a:t>A</a:t>
              </a:r>
            </a:p>
          </p:txBody>
        </p:sp>
        <p:sp>
          <p:nvSpPr>
            <p:cNvPr id="12" name="TextBox 12"/>
            <p:cNvSpPr txBox="1"/>
            <p:nvPr/>
          </p:nvSpPr>
          <p:spPr>
            <a:xfrm>
              <a:off x="190500" y="1666875"/>
              <a:ext cx="1905000" cy="525145"/>
            </a:xfrm>
            <a:prstGeom prst="rect">
              <a:avLst/>
            </a:prstGeom>
          </p:spPr>
          <p:txBody>
            <a:bodyPr lIns="0" tIns="0" rIns="0" bIns="0" rtlCol="0" anchor="t">
              <a:spAutoFit/>
            </a:bodyPr>
            <a:lstStyle/>
            <a:p>
              <a:pPr algn="ctr">
                <a:lnSpc>
                  <a:spcPts val="3359"/>
                </a:lnSpc>
              </a:pPr>
              <a:r>
                <a:rPr lang="en-US" sz="2400" b="1">
                  <a:solidFill>
                    <a:srgbClr val="072A4A"/>
                  </a:solidFill>
                  <a:latin typeface="Source Sans 3 Bold"/>
                  <a:ea typeface="Source Sans 3 Bold"/>
                  <a:cs typeface="Source Sans 3 Bold"/>
                  <a:sym typeface="Source Sans 3 Bold"/>
                </a:rPr>
                <a:t>4</a:t>
              </a:r>
            </a:p>
          </p:txBody>
        </p:sp>
      </p:grpSp>
      <p:grpSp>
        <p:nvGrpSpPr>
          <p:cNvPr id="13" name="Group 13"/>
          <p:cNvGrpSpPr/>
          <p:nvPr/>
        </p:nvGrpSpPr>
        <p:grpSpPr>
          <a:xfrm>
            <a:off x="4476750" y="3048000"/>
            <a:ext cx="1714500" cy="1714500"/>
            <a:chOff x="0" y="0"/>
            <a:chExt cx="2286000" cy="2286000"/>
          </a:xfrm>
        </p:grpSpPr>
        <p:grpSp>
          <p:nvGrpSpPr>
            <p:cNvPr id="14" name="Group 14"/>
            <p:cNvGrpSpPr/>
            <p:nvPr/>
          </p:nvGrpSpPr>
          <p:grpSpPr>
            <a:xfrm>
              <a:off x="0" y="0"/>
              <a:ext cx="2286000" cy="2286000"/>
              <a:chOff x="0" y="0"/>
              <a:chExt cx="2286000" cy="2286000"/>
            </a:xfrm>
          </p:grpSpPr>
          <p:sp>
            <p:nvSpPr>
              <p:cNvPr id="15" name="Freeform 15"/>
              <p:cNvSpPr/>
              <p:nvPr/>
            </p:nvSpPr>
            <p:spPr>
              <a:xfrm>
                <a:off x="0" y="0"/>
                <a:ext cx="2286000" cy="2286000"/>
              </a:xfrm>
              <a:custGeom>
                <a:avLst/>
                <a:gdLst/>
                <a:ahLst/>
                <a:cxnLst/>
                <a:rect l="l" t="t" r="r" b="b"/>
                <a:pathLst>
                  <a:path w="2286000" h="2286000">
                    <a:moveTo>
                      <a:pt x="0" y="0"/>
                    </a:moveTo>
                    <a:lnTo>
                      <a:pt x="2286000" y="0"/>
                    </a:lnTo>
                    <a:lnTo>
                      <a:pt x="2286000" y="2286000"/>
                    </a:lnTo>
                    <a:lnTo>
                      <a:pt x="0" y="2286000"/>
                    </a:lnTo>
                    <a:close/>
                  </a:path>
                </a:pathLst>
              </a:custGeom>
              <a:solidFill>
                <a:srgbClr val="0B5F9E"/>
              </a:solidFill>
              <a:ln cap="sq">
                <a:noFill/>
                <a:prstDash val="solid"/>
                <a:miter/>
              </a:ln>
            </p:spPr>
            <p:txBody>
              <a:bodyPr/>
              <a:lstStyle/>
              <a:p>
                <a:endParaRPr lang="id-ID"/>
              </a:p>
            </p:txBody>
          </p:sp>
          <p:sp>
            <p:nvSpPr>
              <p:cNvPr id="16" name="TextBox 16"/>
              <p:cNvSpPr txBox="1"/>
              <p:nvPr/>
            </p:nvSpPr>
            <p:spPr>
              <a:xfrm>
                <a:off x="0" y="-38100"/>
                <a:ext cx="2286000" cy="2324100"/>
              </a:xfrm>
              <a:prstGeom prst="rect">
                <a:avLst/>
              </a:prstGeom>
            </p:spPr>
            <p:txBody>
              <a:bodyPr lIns="50800" tIns="50800" rIns="50800" bIns="50800" rtlCol="0" anchor="ctr"/>
              <a:lstStyle/>
              <a:p>
                <a:pPr algn="l">
                  <a:lnSpc>
                    <a:spcPts val="1679"/>
                  </a:lnSpc>
                </a:pPr>
                <a:endParaRPr/>
              </a:p>
            </p:txBody>
          </p:sp>
        </p:grpSp>
        <p:sp>
          <p:nvSpPr>
            <p:cNvPr id="17" name="TextBox 17"/>
            <p:cNvSpPr txBox="1"/>
            <p:nvPr/>
          </p:nvSpPr>
          <p:spPr>
            <a:xfrm>
              <a:off x="190500" y="231775"/>
              <a:ext cx="1905000" cy="1053465"/>
            </a:xfrm>
            <a:prstGeom prst="rect">
              <a:avLst/>
            </a:prstGeom>
          </p:spPr>
          <p:txBody>
            <a:bodyPr lIns="0" tIns="0" rIns="0" bIns="0" rtlCol="0" anchor="t">
              <a:spAutoFit/>
            </a:bodyPr>
            <a:lstStyle/>
            <a:p>
              <a:pPr algn="ctr">
                <a:lnSpc>
                  <a:spcPts val="6719"/>
                </a:lnSpc>
              </a:pPr>
              <a:r>
                <a:rPr lang="en-US" sz="4800" b="1">
                  <a:solidFill>
                    <a:srgbClr val="FFFFFF"/>
                  </a:solidFill>
                  <a:latin typeface="Montserrat Bold"/>
                  <a:ea typeface="Montserrat Bold"/>
                  <a:cs typeface="Montserrat Bold"/>
                  <a:sym typeface="Montserrat Bold"/>
                </a:rPr>
                <a:t>B</a:t>
              </a:r>
            </a:p>
          </p:txBody>
        </p:sp>
        <p:sp>
          <p:nvSpPr>
            <p:cNvPr id="18" name="TextBox 18"/>
            <p:cNvSpPr txBox="1"/>
            <p:nvPr/>
          </p:nvSpPr>
          <p:spPr>
            <a:xfrm>
              <a:off x="190500" y="1666875"/>
              <a:ext cx="1905000" cy="525145"/>
            </a:xfrm>
            <a:prstGeom prst="rect">
              <a:avLst/>
            </a:prstGeom>
          </p:spPr>
          <p:txBody>
            <a:bodyPr lIns="0" tIns="0" rIns="0" bIns="0" rtlCol="0" anchor="t">
              <a:spAutoFit/>
            </a:bodyPr>
            <a:lstStyle/>
            <a:p>
              <a:pPr algn="ctr">
                <a:lnSpc>
                  <a:spcPts val="3359"/>
                </a:lnSpc>
              </a:pPr>
              <a:r>
                <a:rPr lang="en-US" sz="2400" b="1">
                  <a:solidFill>
                    <a:srgbClr val="072A4A"/>
                  </a:solidFill>
                  <a:latin typeface="Source Sans 3 Bold"/>
                  <a:ea typeface="Source Sans 3 Bold"/>
                  <a:cs typeface="Source Sans 3 Bold"/>
                  <a:sym typeface="Source Sans 3 Bold"/>
                </a:rPr>
                <a:t>3</a:t>
              </a:r>
            </a:p>
          </p:txBody>
        </p:sp>
      </p:grpSp>
      <p:grpSp>
        <p:nvGrpSpPr>
          <p:cNvPr id="19" name="Group 19"/>
          <p:cNvGrpSpPr/>
          <p:nvPr/>
        </p:nvGrpSpPr>
        <p:grpSpPr>
          <a:xfrm>
            <a:off x="7524750" y="3048000"/>
            <a:ext cx="1714500" cy="1714500"/>
            <a:chOff x="0" y="0"/>
            <a:chExt cx="2286000" cy="2286000"/>
          </a:xfrm>
        </p:grpSpPr>
        <p:grpSp>
          <p:nvGrpSpPr>
            <p:cNvPr id="20" name="Group 20"/>
            <p:cNvGrpSpPr/>
            <p:nvPr/>
          </p:nvGrpSpPr>
          <p:grpSpPr>
            <a:xfrm>
              <a:off x="0" y="0"/>
              <a:ext cx="2286000" cy="2286000"/>
              <a:chOff x="0" y="0"/>
              <a:chExt cx="2286000" cy="2286000"/>
            </a:xfrm>
          </p:grpSpPr>
          <p:sp>
            <p:nvSpPr>
              <p:cNvPr id="21" name="Freeform 21"/>
              <p:cNvSpPr/>
              <p:nvPr/>
            </p:nvSpPr>
            <p:spPr>
              <a:xfrm>
                <a:off x="0" y="0"/>
                <a:ext cx="2286000" cy="2286000"/>
              </a:xfrm>
              <a:custGeom>
                <a:avLst/>
                <a:gdLst/>
                <a:ahLst/>
                <a:cxnLst/>
                <a:rect l="l" t="t" r="r" b="b"/>
                <a:pathLst>
                  <a:path w="2286000" h="2286000">
                    <a:moveTo>
                      <a:pt x="0" y="0"/>
                    </a:moveTo>
                    <a:lnTo>
                      <a:pt x="2286000" y="0"/>
                    </a:lnTo>
                    <a:lnTo>
                      <a:pt x="2286000" y="2286000"/>
                    </a:lnTo>
                    <a:lnTo>
                      <a:pt x="0" y="2286000"/>
                    </a:lnTo>
                    <a:close/>
                  </a:path>
                </a:pathLst>
              </a:custGeom>
              <a:solidFill>
                <a:srgbClr val="247A66"/>
              </a:solidFill>
              <a:ln cap="sq">
                <a:noFill/>
                <a:prstDash val="solid"/>
                <a:miter/>
              </a:ln>
            </p:spPr>
            <p:txBody>
              <a:bodyPr/>
              <a:lstStyle/>
              <a:p>
                <a:endParaRPr lang="id-ID"/>
              </a:p>
            </p:txBody>
          </p:sp>
          <p:sp>
            <p:nvSpPr>
              <p:cNvPr id="22" name="TextBox 22"/>
              <p:cNvSpPr txBox="1"/>
              <p:nvPr/>
            </p:nvSpPr>
            <p:spPr>
              <a:xfrm>
                <a:off x="0" y="-38100"/>
                <a:ext cx="2286000" cy="2324100"/>
              </a:xfrm>
              <a:prstGeom prst="rect">
                <a:avLst/>
              </a:prstGeom>
            </p:spPr>
            <p:txBody>
              <a:bodyPr lIns="50800" tIns="50800" rIns="50800" bIns="50800" rtlCol="0" anchor="ctr"/>
              <a:lstStyle/>
              <a:p>
                <a:pPr algn="l">
                  <a:lnSpc>
                    <a:spcPts val="1679"/>
                  </a:lnSpc>
                </a:pPr>
                <a:endParaRPr/>
              </a:p>
            </p:txBody>
          </p:sp>
        </p:grpSp>
        <p:sp>
          <p:nvSpPr>
            <p:cNvPr id="23" name="TextBox 23"/>
            <p:cNvSpPr txBox="1"/>
            <p:nvPr/>
          </p:nvSpPr>
          <p:spPr>
            <a:xfrm>
              <a:off x="190500" y="231775"/>
              <a:ext cx="1905000" cy="1053465"/>
            </a:xfrm>
            <a:prstGeom prst="rect">
              <a:avLst/>
            </a:prstGeom>
          </p:spPr>
          <p:txBody>
            <a:bodyPr lIns="0" tIns="0" rIns="0" bIns="0" rtlCol="0" anchor="t">
              <a:spAutoFit/>
            </a:bodyPr>
            <a:lstStyle/>
            <a:p>
              <a:pPr algn="ctr">
                <a:lnSpc>
                  <a:spcPts val="6719"/>
                </a:lnSpc>
              </a:pPr>
              <a:r>
                <a:rPr lang="en-US" sz="4800" b="1">
                  <a:solidFill>
                    <a:srgbClr val="FFFFFF"/>
                  </a:solidFill>
                  <a:latin typeface="Montserrat Bold"/>
                  <a:ea typeface="Montserrat Bold"/>
                  <a:cs typeface="Montserrat Bold"/>
                  <a:sym typeface="Montserrat Bold"/>
                </a:rPr>
                <a:t>C</a:t>
              </a:r>
            </a:p>
          </p:txBody>
        </p:sp>
        <p:sp>
          <p:nvSpPr>
            <p:cNvPr id="24" name="TextBox 24"/>
            <p:cNvSpPr txBox="1"/>
            <p:nvPr/>
          </p:nvSpPr>
          <p:spPr>
            <a:xfrm>
              <a:off x="190500" y="1666875"/>
              <a:ext cx="1905000" cy="525145"/>
            </a:xfrm>
            <a:prstGeom prst="rect">
              <a:avLst/>
            </a:prstGeom>
          </p:spPr>
          <p:txBody>
            <a:bodyPr lIns="0" tIns="0" rIns="0" bIns="0" rtlCol="0" anchor="t">
              <a:spAutoFit/>
            </a:bodyPr>
            <a:lstStyle/>
            <a:p>
              <a:pPr algn="ctr">
                <a:lnSpc>
                  <a:spcPts val="3359"/>
                </a:lnSpc>
              </a:pPr>
              <a:r>
                <a:rPr lang="en-US" sz="2400" b="1">
                  <a:solidFill>
                    <a:srgbClr val="072A4A"/>
                  </a:solidFill>
                  <a:latin typeface="Source Sans 3 Bold"/>
                  <a:ea typeface="Source Sans 3 Bold"/>
                  <a:cs typeface="Source Sans 3 Bold"/>
                  <a:sym typeface="Source Sans 3 Bold"/>
                </a:rPr>
                <a:t>2</a:t>
              </a:r>
            </a:p>
          </p:txBody>
        </p:sp>
      </p:grpSp>
      <p:grpSp>
        <p:nvGrpSpPr>
          <p:cNvPr id="25" name="Group 25"/>
          <p:cNvGrpSpPr/>
          <p:nvPr/>
        </p:nvGrpSpPr>
        <p:grpSpPr>
          <a:xfrm>
            <a:off x="10572750" y="3048000"/>
            <a:ext cx="1714500" cy="1714500"/>
            <a:chOff x="0" y="0"/>
            <a:chExt cx="2286000" cy="2286000"/>
          </a:xfrm>
        </p:grpSpPr>
        <p:grpSp>
          <p:nvGrpSpPr>
            <p:cNvPr id="26" name="Group 26"/>
            <p:cNvGrpSpPr/>
            <p:nvPr/>
          </p:nvGrpSpPr>
          <p:grpSpPr>
            <a:xfrm>
              <a:off x="0" y="0"/>
              <a:ext cx="2286000" cy="2286000"/>
              <a:chOff x="0" y="0"/>
              <a:chExt cx="2286000" cy="2286000"/>
            </a:xfrm>
          </p:grpSpPr>
          <p:sp>
            <p:nvSpPr>
              <p:cNvPr id="27" name="Freeform 27"/>
              <p:cNvSpPr/>
              <p:nvPr/>
            </p:nvSpPr>
            <p:spPr>
              <a:xfrm>
                <a:off x="0" y="0"/>
                <a:ext cx="2286000" cy="2286000"/>
              </a:xfrm>
              <a:custGeom>
                <a:avLst/>
                <a:gdLst/>
                <a:ahLst/>
                <a:cxnLst/>
                <a:rect l="l" t="t" r="r" b="b"/>
                <a:pathLst>
                  <a:path w="2286000" h="2286000">
                    <a:moveTo>
                      <a:pt x="0" y="0"/>
                    </a:moveTo>
                    <a:lnTo>
                      <a:pt x="2286000" y="0"/>
                    </a:lnTo>
                    <a:lnTo>
                      <a:pt x="2286000" y="2286000"/>
                    </a:lnTo>
                    <a:lnTo>
                      <a:pt x="0" y="2286000"/>
                    </a:lnTo>
                    <a:close/>
                  </a:path>
                </a:pathLst>
              </a:custGeom>
              <a:solidFill>
                <a:srgbClr val="247A66"/>
              </a:solidFill>
              <a:ln cap="sq">
                <a:noFill/>
                <a:prstDash val="solid"/>
                <a:miter/>
              </a:ln>
            </p:spPr>
            <p:txBody>
              <a:bodyPr/>
              <a:lstStyle/>
              <a:p>
                <a:endParaRPr lang="id-ID"/>
              </a:p>
            </p:txBody>
          </p:sp>
          <p:sp>
            <p:nvSpPr>
              <p:cNvPr id="28" name="TextBox 28"/>
              <p:cNvSpPr txBox="1"/>
              <p:nvPr/>
            </p:nvSpPr>
            <p:spPr>
              <a:xfrm>
                <a:off x="0" y="-38100"/>
                <a:ext cx="2286000" cy="2324100"/>
              </a:xfrm>
              <a:prstGeom prst="rect">
                <a:avLst/>
              </a:prstGeom>
            </p:spPr>
            <p:txBody>
              <a:bodyPr lIns="50800" tIns="50800" rIns="50800" bIns="50800" rtlCol="0" anchor="ctr"/>
              <a:lstStyle/>
              <a:p>
                <a:pPr algn="l">
                  <a:lnSpc>
                    <a:spcPts val="1679"/>
                  </a:lnSpc>
                </a:pPr>
                <a:endParaRPr/>
              </a:p>
            </p:txBody>
          </p:sp>
        </p:grpSp>
        <p:sp>
          <p:nvSpPr>
            <p:cNvPr id="29" name="TextBox 29"/>
            <p:cNvSpPr txBox="1"/>
            <p:nvPr/>
          </p:nvSpPr>
          <p:spPr>
            <a:xfrm>
              <a:off x="190500" y="231775"/>
              <a:ext cx="1905000" cy="1053465"/>
            </a:xfrm>
            <a:prstGeom prst="rect">
              <a:avLst/>
            </a:prstGeom>
          </p:spPr>
          <p:txBody>
            <a:bodyPr lIns="0" tIns="0" rIns="0" bIns="0" rtlCol="0" anchor="t">
              <a:spAutoFit/>
            </a:bodyPr>
            <a:lstStyle/>
            <a:p>
              <a:pPr algn="ctr">
                <a:lnSpc>
                  <a:spcPts val="6719"/>
                </a:lnSpc>
              </a:pPr>
              <a:r>
                <a:rPr lang="en-US" sz="4800" b="1">
                  <a:solidFill>
                    <a:srgbClr val="FFFFFF"/>
                  </a:solidFill>
                  <a:latin typeface="Montserrat Bold"/>
                  <a:ea typeface="Montserrat Bold"/>
                  <a:cs typeface="Montserrat Bold"/>
                  <a:sym typeface="Montserrat Bold"/>
                </a:rPr>
                <a:t>D</a:t>
              </a:r>
            </a:p>
          </p:txBody>
        </p:sp>
        <p:sp>
          <p:nvSpPr>
            <p:cNvPr id="30" name="TextBox 30"/>
            <p:cNvSpPr txBox="1"/>
            <p:nvPr/>
          </p:nvSpPr>
          <p:spPr>
            <a:xfrm>
              <a:off x="190500" y="1666875"/>
              <a:ext cx="1905000" cy="525145"/>
            </a:xfrm>
            <a:prstGeom prst="rect">
              <a:avLst/>
            </a:prstGeom>
          </p:spPr>
          <p:txBody>
            <a:bodyPr lIns="0" tIns="0" rIns="0" bIns="0" rtlCol="0" anchor="t">
              <a:spAutoFit/>
            </a:bodyPr>
            <a:lstStyle/>
            <a:p>
              <a:pPr algn="ctr">
                <a:lnSpc>
                  <a:spcPts val="3359"/>
                </a:lnSpc>
              </a:pPr>
              <a:r>
                <a:rPr lang="en-US" sz="2400" b="1">
                  <a:solidFill>
                    <a:srgbClr val="072A4A"/>
                  </a:solidFill>
                  <a:latin typeface="Source Sans 3 Bold"/>
                  <a:ea typeface="Source Sans 3 Bold"/>
                  <a:cs typeface="Source Sans 3 Bold"/>
                  <a:sym typeface="Source Sans 3 Bold"/>
                </a:rPr>
                <a:t>1</a:t>
              </a:r>
            </a:p>
          </p:txBody>
        </p:sp>
      </p:grpSp>
      <p:grpSp>
        <p:nvGrpSpPr>
          <p:cNvPr id="31" name="Group 31"/>
          <p:cNvGrpSpPr/>
          <p:nvPr/>
        </p:nvGrpSpPr>
        <p:grpSpPr>
          <a:xfrm>
            <a:off x="13620750" y="3048000"/>
            <a:ext cx="1714500" cy="1714500"/>
            <a:chOff x="0" y="0"/>
            <a:chExt cx="2286000" cy="2286000"/>
          </a:xfrm>
        </p:grpSpPr>
        <p:grpSp>
          <p:nvGrpSpPr>
            <p:cNvPr id="32" name="Group 32"/>
            <p:cNvGrpSpPr/>
            <p:nvPr/>
          </p:nvGrpSpPr>
          <p:grpSpPr>
            <a:xfrm>
              <a:off x="0" y="0"/>
              <a:ext cx="2286000" cy="2286000"/>
              <a:chOff x="0" y="0"/>
              <a:chExt cx="2286000" cy="2286000"/>
            </a:xfrm>
          </p:grpSpPr>
          <p:sp>
            <p:nvSpPr>
              <p:cNvPr id="33" name="Freeform 33"/>
              <p:cNvSpPr/>
              <p:nvPr/>
            </p:nvSpPr>
            <p:spPr>
              <a:xfrm>
                <a:off x="0" y="0"/>
                <a:ext cx="2286000" cy="2286000"/>
              </a:xfrm>
              <a:custGeom>
                <a:avLst/>
                <a:gdLst/>
                <a:ahLst/>
                <a:cxnLst/>
                <a:rect l="l" t="t" r="r" b="b"/>
                <a:pathLst>
                  <a:path w="2286000" h="2286000">
                    <a:moveTo>
                      <a:pt x="0" y="0"/>
                    </a:moveTo>
                    <a:lnTo>
                      <a:pt x="2286000" y="0"/>
                    </a:lnTo>
                    <a:lnTo>
                      <a:pt x="2286000" y="2286000"/>
                    </a:lnTo>
                    <a:lnTo>
                      <a:pt x="0" y="2286000"/>
                    </a:lnTo>
                    <a:close/>
                  </a:path>
                </a:pathLst>
              </a:custGeom>
              <a:solidFill>
                <a:srgbClr val="072A4A"/>
              </a:solidFill>
              <a:ln cap="sq">
                <a:noFill/>
                <a:prstDash val="solid"/>
                <a:miter/>
              </a:ln>
            </p:spPr>
            <p:txBody>
              <a:bodyPr/>
              <a:lstStyle/>
              <a:p>
                <a:endParaRPr lang="id-ID"/>
              </a:p>
            </p:txBody>
          </p:sp>
          <p:sp>
            <p:nvSpPr>
              <p:cNvPr id="34" name="TextBox 34"/>
              <p:cNvSpPr txBox="1"/>
              <p:nvPr/>
            </p:nvSpPr>
            <p:spPr>
              <a:xfrm>
                <a:off x="0" y="-38100"/>
                <a:ext cx="2286000" cy="2324100"/>
              </a:xfrm>
              <a:prstGeom prst="rect">
                <a:avLst/>
              </a:prstGeom>
            </p:spPr>
            <p:txBody>
              <a:bodyPr lIns="50800" tIns="50800" rIns="50800" bIns="50800" rtlCol="0" anchor="ctr"/>
              <a:lstStyle/>
              <a:p>
                <a:pPr algn="l">
                  <a:lnSpc>
                    <a:spcPts val="1679"/>
                  </a:lnSpc>
                </a:pPr>
                <a:endParaRPr/>
              </a:p>
            </p:txBody>
          </p:sp>
        </p:grpSp>
        <p:sp>
          <p:nvSpPr>
            <p:cNvPr id="35" name="TextBox 35"/>
            <p:cNvSpPr txBox="1"/>
            <p:nvPr/>
          </p:nvSpPr>
          <p:spPr>
            <a:xfrm>
              <a:off x="190500" y="231775"/>
              <a:ext cx="1905000" cy="1053465"/>
            </a:xfrm>
            <a:prstGeom prst="rect">
              <a:avLst/>
            </a:prstGeom>
          </p:spPr>
          <p:txBody>
            <a:bodyPr lIns="0" tIns="0" rIns="0" bIns="0" rtlCol="0" anchor="t">
              <a:spAutoFit/>
            </a:bodyPr>
            <a:lstStyle/>
            <a:p>
              <a:pPr algn="ctr">
                <a:lnSpc>
                  <a:spcPts val="6719"/>
                </a:lnSpc>
              </a:pPr>
              <a:r>
                <a:rPr lang="en-US" sz="4800" b="1">
                  <a:solidFill>
                    <a:srgbClr val="FFFFFF"/>
                  </a:solidFill>
                  <a:latin typeface="Montserrat Bold"/>
                  <a:ea typeface="Montserrat Bold"/>
                  <a:cs typeface="Montserrat Bold"/>
                  <a:sym typeface="Montserrat Bold"/>
                </a:rPr>
                <a:t>E</a:t>
              </a:r>
            </a:p>
          </p:txBody>
        </p:sp>
        <p:sp>
          <p:nvSpPr>
            <p:cNvPr id="36" name="TextBox 36"/>
            <p:cNvSpPr txBox="1"/>
            <p:nvPr/>
          </p:nvSpPr>
          <p:spPr>
            <a:xfrm>
              <a:off x="190500" y="1666875"/>
              <a:ext cx="1905000" cy="525145"/>
            </a:xfrm>
            <a:prstGeom prst="rect">
              <a:avLst/>
            </a:prstGeom>
          </p:spPr>
          <p:txBody>
            <a:bodyPr lIns="0" tIns="0" rIns="0" bIns="0" rtlCol="0" anchor="t">
              <a:spAutoFit/>
            </a:bodyPr>
            <a:lstStyle/>
            <a:p>
              <a:pPr algn="ctr">
                <a:lnSpc>
                  <a:spcPts val="3359"/>
                </a:lnSpc>
              </a:pPr>
              <a:r>
                <a:rPr lang="en-US" sz="2400" b="1">
                  <a:solidFill>
                    <a:srgbClr val="072A4A"/>
                  </a:solidFill>
                  <a:latin typeface="Source Sans 3 Bold"/>
                  <a:ea typeface="Source Sans 3 Bold"/>
                  <a:cs typeface="Source Sans 3 Bold"/>
                  <a:sym typeface="Source Sans 3 Bold"/>
                </a:rPr>
                <a:t>0</a:t>
              </a:r>
            </a:p>
          </p:txBody>
        </p:sp>
      </p:grpSp>
      <p:sp>
        <p:nvSpPr>
          <p:cNvPr id="37" name="TextBox 37"/>
          <p:cNvSpPr txBox="1"/>
          <p:nvPr/>
        </p:nvSpPr>
        <p:spPr>
          <a:xfrm>
            <a:off x="1238250" y="5591175"/>
            <a:ext cx="4762500" cy="332899"/>
          </a:xfrm>
          <a:prstGeom prst="rect">
            <a:avLst/>
          </a:prstGeom>
        </p:spPr>
        <p:txBody>
          <a:bodyPr lIns="0" tIns="0" rIns="0" bIns="0" rtlCol="0" anchor="t">
            <a:spAutoFit/>
          </a:bodyPr>
          <a:lstStyle/>
          <a:p>
            <a:pPr algn="l">
              <a:lnSpc>
                <a:spcPts val="2733"/>
              </a:lnSpc>
            </a:pPr>
            <a:r>
              <a:rPr lang="en-US" sz="2025">
                <a:solidFill>
                  <a:srgbClr val="12263A"/>
                </a:solidFill>
                <a:latin typeface="Source Sans 3"/>
                <a:ea typeface="Source Sans 3"/>
                <a:cs typeface="Source Sans 3"/>
                <a:sym typeface="Source Sans 3"/>
              </a:rPr>
              <a:t>Nilai antara diperbolehkan</a:t>
            </a:r>
          </a:p>
        </p:txBody>
      </p:sp>
      <p:sp>
        <p:nvSpPr>
          <p:cNvPr id="38" name="TextBox 38"/>
          <p:cNvSpPr txBox="1"/>
          <p:nvPr/>
        </p:nvSpPr>
        <p:spPr>
          <a:xfrm>
            <a:off x="6667500" y="5591175"/>
            <a:ext cx="9334500" cy="332899"/>
          </a:xfrm>
          <a:prstGeom prst="rect">
            <a:avLst/>
          </a:prstGeom>
        </p:spPr>
        <p:txBody>
          <a:bodyPr lIns="0" tIns="0" rIns="0" bIns="0" rtlCol="0" anchor="t">
            <a:spAutoFit/>
          </a:bodyPr>
          <a:lstStyle/>
          <a:p>
            <a:pPr algn="l">
              <a:lnSpc>
                <a:spcPts val="2733"/>
              </a:lnSpc>
            </a:pPr>
            <a:r>
              <a:rPr lang="en-US" sz="2025">
                <a:solidFill>
                  <a:srgbClr val="12263A"/>
                </a:solidFill>
                <a:latin typeface="Source Sans 3"/>
                <a:ea typeface="Source Sans 3"/>
                <a:cs typeface="Source Sans 3"/>
                <a:sym typeface="Source Sans 3"/>
              </a:rPr>
              <a:t>Lulus / tidak lulus untuk mata kuliah non-kredit dan uji kompetensi</a:t>
            </a:r>
          </a:p>
        </p:txBody>
      </p:sp>
      <p:sp>
        <p:nvSpPr>
          <p:cNvPr id="39" name="TextBox 39"/>
          <p:cNvSpPr txBox="1"/>
          <p:nvPr/>
        </p:nvSpPr>
        <p:spPr>
          <a:xfrm>
            <a:off x="1524000" y="7029450"/>
            <a:ext cx="3333750" cy="539115"/>
          </a:xfrm>
          <a:prstGeom prst="rect">
            <a:avLst/>
          </a:prstGeom>
        </p:spPr>
        <p:txBody>
          <a:bodyPr lIns="0" tIns="0" rIns="0" bIns="0" rtlCol="0" anchor="t">
            <a:spAutoFit/>
          </a:bodyPr>
          <a:lstStyle/>
          <a:p>
            <a:pPr algn="l">
              <a:lnSpc>
                <a:spcPts val="4409"/>
              </a:lnSpc>
            </a:pPr>
            <a:r>
              <a:rPr lang="en-US" sz="3150" b="1">
                <a:solidFill>
                  <a:srgbClr val="0B5F9E"/>
                </a:solidFill>
                <a:latin typeface="Montserrat Bold"/>
                <a:ea typeface="Montserrat Bold"/>
                <a:cs typeface="Montserrat Bold"/>
                <a:sym typeface="Montserrat Bold"/>
              </a:rPr>
              <a:t>IPS &amp; IPK</a:t>
            </a:r>
          </a:p>
        </p:txBody>
      </p:sp>
      <p:sp>
        <p:nvSpPr>
          <p:cNvPr id="40" name="TextBox 40"/>
          <p:cNvSpPr txBox="1"/>
          <p:nvPr/>
        </p:nvSpPr>
        <p:spPr>
          <a:xfrm>
            <a:off x="4953000" y="7162800"/>
            <a:ext cx="6477000" cy="332899"/>
          </a:xfrm>
          <a:prstGeom prst="rect">
            <a:avLst/>
          </a:prstGeom>
        </p:spPr>
        <p:txBody>
          <a:bodyPr lIns="0" tIns="0" rIns="0" bIns="0" rtlCol="0" anchor="t">
            <a:spAutoFit/>
          </a:bodyPr>
          <a:lstStyle/>
          <a:p>
            <a:pPr algn="l">
              <a:lnSpc>
                <a:spcPts val="2733"/>
              </a:lnSpc>
            </a:pPr>
            <a:r>
              <a:rPr lang="en-US" sz="2025">
                <a:solidFill>
                  <a:srgbClr val="12263A"/>
                </a:solidFill>
                <a:latin typeface="Source Sans 3"/>
                <a:ea typeface="Source Sans 3"/>
                <a:cs typeface="Source Sans 3"/>
                <a:sym typeface="Source Sans 3"/>
              </a:rPr>
              <a:t>Dihitung dari nilai mata kuliah berindeks prestasi</a:t>
            </a:r>
          </a:p>
        </p:txBody>
      </p:sp>
      <p:grpSp>
        <p:nvGrpSpPr>
          <p:cNvPr id="41" name="Group 41"/>
          <p:cNvGrpSpPr/>
          <p:nvPr/>
        </p:nvGrpSpPr>
        <p:grpSpPr>
          <a:xfrm>
            <a:off x="11620500" y="6762750"/>
            <a:ext cx="5334000" cy="1000125"/>
            <a:chOff x="0" y="0"/>
            <a:chExt cx="7112000" cy="1333500"/>
          </a:xfrm>
        </p:grpSpPr>
        <p:sp>
          <p:nvSpPr>
            <p:cNvPr id="42" name="Freeform 42"/>
            <p:cNvSpPr/>
            <p:nvPr/>
          </p:nvSpPr>
          <p:spPr>
            <a:xfrm>
              <a:off x="0" y="0"/>
              <a:ext cx="7112000" cy="1333500"/>
            </a:xfrm>
            <a:custGeom>
              <a:avLst/>
              <a:gdLst/>
              <a:ahLst/>
              <a:cxnLst/>
              <a:rect l="l" t="t" r="r" b="b"/>
              <a:pathLst>
                <a:path w="7112000" h="1333500">
                  <a:moveTo>
                    <a:pt x="0" y="0"/>
                  </a:moveTo>
                  <a:lnTo>
                    <a:pt x="7112000" y="0"/>
                  </a:lnTo>
                  <a:lnTo>
                    <a:pt x="7112000" y="1333500"/>
                  </a:lnTo>
                  <a:lnTo>
                    <a:pt x="0" y="1333500"/>
                  </a:lnTo>
                  <a:close/>
                </a:path>
              </a:pathLst>
            </a:custGeom>
            <a:solidFill>
              <a:srgbClr val="072A4A"/>
            </a:solidFill>
            <a:ln cap="sq">
              <a:noFill/>
              <a:prstDash val="solid"/>
              <a:miter/>
            </a:ln>
          </p:spPr>
          <p:txBody>
            <a:bodyPr/>
            <a:lstStyle/>
            <a:p>
              <a:endParaRPr lang="id-ID"/>
            </a:p>
          </p:txBody>
        </p:sp>
        <p:sp>
          <p:nvSpPr>
            <p:cNvPr id="43" name="TextBox 43"/>
            <p:cNvSpPr txBox="1"/>
            <p:nvPr/>
          </p:nvSpPr>
          <p:spPr>
            <a:xfrm>
              <a:off x="0" y="-38100"/>
              <a:ext cx="7112000" cy="1371600"/>
            </a:xfrm>
            <a:prstGeom prst="rect">
              <a:avLst/>
            </a:prstGeom>
          </p:spPr>
          <p:txBody>
            <a:bodyPr lIns="50800" tIns="50800" rIns="50800" bIns="50800" rtlCol="0" anchor="ctr"/>
            <a:lstStyle/>
            <a:p>
              <a:pPr algn="l">
                <a:lnSpc>
                  <a:spcPts val="1679"/>
                </a:lnSpc>
              </a:pPr>
              <a:endParaRPr/>
            </a:p>
          </p:txBody>
        </p:sp>
      </p:grpSp>
      <p:sp>
        <p:nvSpPr>
          <p:cNvPr id="44" name="TextBox 44"/>
          <p:cNvSpPr txBox="1"/>
          <p:nvPr/>
        </p:nvSpPr>
        <p:spPr>
          <a:xfrm>
            <a:off x="11906250" y="7010400"/>
            <a:ext cx="4762500" cy="356235"/>
          </a:xfrm>
          <a:prstGeom prst="rect">
            <a:avLst/>
          </a:prstGeom>
        </p:spPr>
        <p:txBody>
          <a:bodyPr lIns="0" tIns="0" rIns="0" bIns="0" rtlCol="0" anchor="t">
            <a:spAutoFit/>
          </a:bodyPr>
          <a:lstStyle/>
          <a:p>
            <a:pPr algn="ctr">
              <a:lnSpc>
                <a:spcPts val="2940"/>
              </a:lnSpc>
            </a:pPr>
            <a:r>
              <a:rPr lang="en-US" sz="2100" b="1">
                <a:solidFill>
                  <a:srgbClr val="FFFFFF"/>
                </a:solidFill>
                <a:latin typeface="Montserrat Bold"/>
                <a:ea typeface="Montserrat Bold"/>
                <a:cs typeface="Montserrat Bold"/>
                <a:sym typeface="Montserrat Bold"/>
              </a:rPr>
              <a:t>HASIL SUMATIF → PD DIKTI</a:t>
            </a:r>
          </a:p>
        </p:txBody>
      </p:sp>
      <p:grpSp>
        <p:nvGrpSpPr>
          <p:cNvPr id="45" name="Group 45"/>
          <p:cNvGrpSpPr/>
          <p:nvPr/>
        </p:nvGrpSpPr>
        <p:grpSpPr>
          <a:xfrm>
            <a:off x="762000" y="9582150"/>
            <a:ext cx="266700" cy="266700"/>
            <a:chOff x="0" y="0"/>
            <a:chExt cx="355600" cy="355600"/>
          </a:xfrm>
        </p:grpSpPr>
        <p:sp>
          <p:nvSpPr>
            <p:cNvPr id="46" name="Freeform 46"/>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47" name="TextBox 47"/>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48" name="TextBox 48"/>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072A4A"/>
                </a:solidFill>
                <a:latin typeface="Montserrat Bold"/>
                <a:ea typeface="Montserrat Bold"/>
                <a:cs typeface="Montserrat Bold"/>
                <a:sym typeface="Montserrat Bold"/>
              </a:rPr>
              <a:t>UNS  |  LPPMP</a:t>
            </a:r>
          </a:p>
        </p:txBody>
      </p:sp>
      <p:sp>
        <p:nvSpPr>
          <p:cNvPr id="49" name="TextBox 49"/>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5D7184"/>
                </a:solidFill>
                <a:latin typeface="Source Sans 3"/>
                <a:ea typeface="Source Sans 3"/>
                <a:cs typeface="Source Sans 3"/>
                <a:sym typeface="Source Sans 3"/>
              </a:rPr>
              <a:t>Universitas Sebelas Maret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7FA"/>
        </a:solidFill>
        <a:effectLst/>
      </p:bgPr>
    </p:bg>
    <p:spTree>
      <p:nvGrpSpPr>
        <p:cNvPr id="1" name=""/>
        <p:cNvGrpSpPr/>
        <p:nvPr/>
      </p:nvGrpSpPr>
      <p:grpSpPr>
        <a:xfrm>
          <a:off x="0" y="0"/>
          <a:ext cx="0" cy="0"/>
          <a:chOff x="0" y="0"/>
          <a:chExt cx="0" cy="0"/>
        </a:xfrm>
      </p:grpSpPr>
      <p:sp>
        <p:nvSpPr>
          <p:cNvPr id="2" name="TextBox 2"/>
          <p:cNvSpPr txBox="1"/>
          <p:nvPr/>
        </p:nvSpPr>
        <p:spPr>
          <a:xfrm>
            <a:off x="1047750" y="647700"/>
            <a:ext cx="4286250" cy="281940"/>
          </a:xfrm>
          <a:prstGeom prst="rect">
            <a:avLst/>
          </a:prstGeom>
        </p:spPr>
        <p:txBody>
          <a:bodyPr lIns="0" tIns="0" rIns="0" bIns="0" rtlCol="0" anchor="t">
            <a:spAutoFit/>
          </a:bodyPr>
          <a:lstStyle/>
          <a:p>
            <a:pPr algn="l">
              <a:lnSpc>
                <a:spcPts val="2310"/>
              </a:lnSpc>
            </a:pPr>
            <a:r>
              <a:rPr lang="en-US" sz="1650" b="1" spc="132">
                <a:solidFill>
                  <a:srgbClr val="0B5F9E"/>
                </a:solidFill>
                <a:latin typeface="Source Sans 3 Bold"/>
                <a:ea typeface="Source Sans 3 Bold"/>
                <a:cs typeface="Source Sans 3 Bold"/>
                <a:sym typeface="Source Sans 3 Bold"/>
              </a:rPr>
              <a:t>PASAL 29</a:t>
            </a:r>
          </a:p>
        </p:txBody>
      </p:sp>
      <p:sp>
        <p:nvSpPr>
          <p:cNvPr id="3" name="TextBox 3"/>
          <p:cNvSpPr txBox="1"/>
          <p:nvPr/>
        </p:nvSpPr>
        <p:spPr>
          <a:xfrm>
            <a:off x="1047750" y="1133475"/>
            <a:ext cx="14763750" cy="587693"/>
          </a:xfrm>
          <a:prstGeom prst="rect">
            <a:avLst/>
          </a:prstGeom>
        </p:spPr>
        <p:txBody>
          <a:bodyPr lIns="0" tIns="0" rIns="0" bIns="0" rtlCol="0" anchor="t">
            <a:spAutoFit/>
          </a:bodyPr>
          <a:lstStyle/>
          <a:p>
            <a:pPr algn="l">
              <a:lnSpc>
                <a:spcPts val="4567"/>
              </a:lnSpc>
            </a:pPr>
            <a:r>
              <a:rPr lang="en-US" sz="4350" b="1">
                <a:solidFill>
                  <a:srgbClr val="12263A"/>
                </a:solidFill>
                <a:latin typeface="Montserrat Bold"/>
                <a:ea typeface="Montserrat Bold"/>
                <a:cs typeface="Montserrat Bold"/>
                <a:sym typeface="Montserrat Bold"/>
              </a:rPr>
              <a:t>Penilaian Tugas Akhir &amp; Penguji</a:t>
            </a:r>
          </a:p>
        </p:txBody>
      </p:sp>
      <p:grpSp>
        <p:nvGrpSpPr>
          <p:cNvPr id="4" name="Group 4"/>
          <p:cNvGrpSpPr/>
          <p:nvPr/>
        </p:nvGrpSpPr>
        <p:grpSpPr>
          <a:xfrm>
            <a:off x="1047750" y="1952625"/>
            <a:ext cx="857250" cy="57150"/>
            <a:chOff x="0" y="0"/>
            <a:chExt cx="1143000" cy="76200"/>
          </a:xfrm>
        </p:grpSpPr>
        <p:sp>
          <p:nvSpPr>
            <p:cNvPr id="5" name="Freeform 5"/>
            <p:cNvSpPr/>
            <p:nvPr/>
          </p:nvSpPr>
          <p:spPr>
            <a:xfrm>
              <a:off x="0" y="0"/>
              <a:ext cx="1143000" cy="76200"/>
            </a:xfrm>
            <a:custGeom>
              <a:avLst/>
              <a:gdLst/>
              <a:ahLst/>
              <a:cxnLst/>
              <a:rect l="l" t="t" r="r" b="b"/>
              <a:pathLst>
                <a:path w="1143000" h="76200">
                  <a:moveTo>
                    <a:pt x="0" y="0"/>
                  </a:moveTo>
                  <a:lnTo>
                    <a:pt x="1143000" y="0"/>
                  </a:lnTo>
                  <a:lnTo>
                    <a:pt x="1143000" y="76200"/>
                  </a:lnTo>
                  <a:lnTo>
                    <a:pt x="0" y="76200"/>
                  </a:lnTo>
                  <a:close/>
                </a:path>
              </a:pathLst>
            </a:custGeom>
            <a:solidFill>
              <a:srgbClr val="F2B544"/>
            </a:solidFill>
            <a:ln cap="sq">
              <a:noFill/>
              <a:prstDash val="solid"/>
              <a:miter/>
            </a:ln>
          </p:spPr>
          <p:txBody>
            <a:bodyPr/>
            <a:lstStyle/>
            <a:p>
              <a:endParaRPr lang="id-ID"/>
            </a:p>
          </p:txBody>
        </p:sp>
        <p:sp>
          <p:nvSpPr>
            <p:cNvPr id="6" name="TextBox 6"/>
            <p:cNvSpPr txBox="1"/>
            <p:nvPr/>
          </p:nvSpPr>
          <p:spPr>
            <a:xfrm>
              <a:off x="0" y="-38100"/>
              <a:ext cx="1143000" cy="114300"/>
            </a:xfrm>
            <a:prstGeom prst="rect">
              <a:avLst/>
            </a:prstGeom>
          </p:spPr>
          <p:txBody>
            <a:bodyPr lIns="50800" tIns="50800" rIns="50800" bIns="50800" rtlCol="0" anchor="ctr"/>
            <a:lstStyle/>
            <a:p>
              <a:pPr algn="l">
                <a:lnSpc>
                  <a:spcPts val="1679"/>
                </a:lnSpc>
              </a:pPr>
              <a:endParaRPr/>
            </a:p>
          </p:txBody>
        </p:sp>
      </p:grpSp>
      <p:sp>
        <p:nvSpPr>
          <p:cNvPr id="7" name="TextBox 7"/>
          <p:cNvSpPr txBox="1"/>
          <p:nvPr/>
        </p:nvSpPr>
        <p:spPr>
          <a:xfrm>
            <a:off x="1905000" y="2676525"/>
            <a:ext cx="14478000" cy="421005"/>
          </a:xfrm>
          <a:prstGeom prst="rect">
            <a:avLst/>
          </a:prstGeom>
        </p:spPr>
        <p:txBody>
          <a:bodyPr lIns="0" tIns="0" rIns="0" bIns="0" rtlCol="0" anchor="t">
            <a:spAutoFit/>
          </a:bodyPr>
          <a:lstStyle/>
          <a:p>
            <a:pPr algn="ctr">
              <a:lnSpc>
                <a:spcPts val="3569"/>
              </a:lnSpc>
            </a:pPr>
            <a:r>
              <a:rPr lang="en-US" sz="2550" b="1">
                <a:solidFill>
                  <a:srgbClr val="072A4A"/>
                </a:solidFill>
                <a:latin typeface="Source Sans 3 Bold"/>
                <a:ea typeface="Source Sans 3 Bold"/>
                <a:cs typeface="Source Sans 3 Bold"/>
                <a:sym typeface="Source Sans 3 Bold"/>
              </a:rPr>
              <a:t>Penilaian tugas akhir dilakukan oleh penguji yang ditetapkan perguruan tinggi.</a:t>
            </a:r>
          </a:p>
        </p:txBody>
      </p:sp>
      <p:grpSp>
        <p:nvGrpSpPr>
          <p:cNvPr id="8" name="Group 8"/>
          <p:cNvGrpSpPr/>
          <p:nvPr/>
        </p:nvGrpSpPr>
        <p:grpSpPr>
          <a:xfrm>
            <a:off x="1714500" y="4476750"/>
            <a:ext cx="3429000" cy="1428750"/>
            <a:chOff x="0" y="0"/>
            <a:chExt cx="4572000" cy="1905000"/>
          </a:xfrm>
        </p:grpSpPr>
        <p:sp>
          <p:nvSpPr>
            <p:cNvPr id="9" name="Freeform 9"/>
            <p:cNvSpPr/>
            <p:nvPr/>
          </p:nvSpPr>
          <p:spPr>
            <a:xfrm>
              <a:off x="0" y="0"/>
              <a:ext cx="4572000" cy="1905000"/>
            </a:xfrm>
            <a:custGeom>
              <a:avLst/>
              <a:gdLst/>
              <a:ahLst/>
              <a:cxnLst/>
              <a:rect l="l" t="t" r="r" b="b"/>
              <a:pathLst>
                <a:path w="4572000" h="1905000">
                  <a:moveTo>
                    <a:pt x="63500" y="0"/>
                  </a:moveTo>
                  <a:lnTo>
                    <a:pt x="4508500" y="0"/>
                  </a:lnTo>
                  <a:cubicBezTo>
                    <a:pt x="4543570" y="0"/>
                    <a:pt x="4572000" y="28430"/>
                    <a:pt x="4572000" y="63500"/>
                  </a:cubicBezTo>
                  <a:lnTo>
                    <a:pt x="4572000" y="1841500"/>
                  </a:lnTo>
                  <a:cubicBezTo>
                    <a:pt x="4572000" y="1876570"/>
                    <a:pt x="4543570" y="1905000"/>
                    <a:pt x="4508500" y="1905000"/>
                  </a:cubicBezTo>
                  <a:lnTo>
                    <a:pt x="63500" y="1905000"/>
                  </a:lnTo>
                  <a:cubicBezTo>
                    <a:pt x="28430" y="1905000"/>
                    <a:pt x="0" y="1876570"/>
                    <a:pt x="0" y="1841500"/>
                  </a:cubicBezTo>
                  <a:lnTo>
                    <a:pt x="0" y="63500"/>
                  </a:lnTo>
                  <a:cubicBezTo>
                    <a:pt x="0" y="28430"/>
                    <a:pt x="28430" y="0"/>
                    <a:pt x="63500" y="0"/>
                  </a:cubicBezTo>
                  <a:close/>
                </a:path>
              </a:pathLst>
            </a:custGeom>
            <a:solidFill>
              <a:srgbClr val="0B5F9E"/>
            </a:solidFill>
            <a:ln cap="sq">
              <a:noFill/>
              <a:prstDash val="solid"/>
              <a:miter/>
            </a:ln>
          </p:spPr>
          <p:txBody>
            <a:bodyPr/>
            <a:lstStyle/>
            <a:p>
              <a:endParaRPr lang="id-ID"/>
            </a:p>
          </p:txBody>
        </p:sp>
        <p:sp>
          <p:nvSpPr>
            <p:cNvPr id="10" name="TextBox 10"/>
            <p:cNvSpPr txBox="1"/>
            <p:nvPr/>
          </p:nvSpPr>
          <p:spPr>
            <a:xfrm>
              <a:off x="0" y="9525"/>
              <a:ext cx="4572000" cy="18954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MAHASISWA</a:t>
              </a:r>
            </a:p>
            <a:p>
              <a:pPr algn="ctr">
                <a:lnSpc>
                  <a:spcPts val="2156"/>
                </a:lnSpc>
              </a:pPr>
              <a:r>
                <a:rPr lang="en-US" sz="1875" b="1">
                  <a:solidFill>
                    <a:srgbClr val="FFFFFF"/>
                  </a:solidFill>
                  <a:latin typeface="Source Sans 3 Bold"/>
                  <a:ea typeface="Source Sans 3 Bold"/>
                  <a:cs typeface="Source Sans 3 Bold"/>
                  <a:sym typeface="Source Sans 3 Bold"/>
                </a:rPr>
                <a:t>DOKTOR / TERAPAN</a:t>
              </a:r>
            </a:p>
          </p:txBody>
        </p:sp>
      </p:grpSp>
      <p:grpSp>
        <p:nvGrpSpPr>
          <p:cNvPr id="11" name="Group 11"/>
          <p:cNvGrpSpPr/>
          <p:nvPr/>
        </p:nvGrpSpPr>
        <p:grpSpPr>
          <a:xfrm>
            <a:off x="7429500" y="4476750"/>
            <a:ext cx="3429000" cy="1428750"/>
            <a:chOff x="0" y="0"/>
            <a:chExt cx="4572000" cy="1905000"/>
          </a:xfrm>
        </p:grpSpPr>
        <p:sp>
          <p:nvSpPr>
            <p:cNvPr id="12" name="Freeform 12"/>
            <p:cNvSpPr/>
            <p:nvPr/>
          </p:nvSpPr>
          <p:spPr>
            <a:xfrm>
              <a:off x="0" y="0"/>
              <a:ext cx="4572000" cy="1905000"/>
            </a:xfrm>
            <a:custGeom>
              <a:avLst/>
              <a:gdLst/>
              <a:ahLst/>
              <a:cxnLst/>
              <a:rect l="l" t="t" r="r" b="b"/>
              <a:pathLst>
                <a:path w="4572000" h="1905000">
                  <a:moveTo>
                    <a:pt x="63500" y="0"/>
                  </a:moveTo>
                  <a:lnTo>
                    <a:pt x="4508500" y="0"/>
                  </a:lnTo>
                  <a:cubicBezTo>
                    <a:pt x="4543570" y="0"/>
                    <a:pt x="4572000" y="28430"/>
                    <a:pt x="4572000" y="63500"/>
                  </a:cubicBezTo>
                  <a:lnTo>
                    <a:pt x="4572000" y="1841500"/>
                  </a:lnTo>
                  <a:cubicBezTo>
                    <a:pt x="4572000" y="1876570"/>
                    <a:pt x="4543570" y="1905000"/>
                    <a:pt x="4508500" y="1905000"/>
                  </a:cubicBezTo>
                  <a:lnTo>
                    <a:pt x="63500" y="1905000"/>
                  </a:lnTo>
                  <a:cubicBezTo>
                    <a:pt x="28430" y="1905000"/>
                    <a:pt x="0" y="1876570"/>
                    <a:pt x="0" y="1841500"/>
                  </a:cubicBezTo>
                  <a:lnTo>
                    <a:pt x="0" y="63500"/>
                  </a:lnTo>
                  <a:cubicBezTo>
                    <a:pt x="0" y="28430"/>
                    <a:pt x="28430" y="0"/>
                    <a:pt x="63500" y="0"/>
                  </a:cubicBezTo>
                  <a:close/>
                </a:path>
              </a:pathLst>
            </a:custGeom>
            <a:solidFill>
              <a:srgbClr val="072A4A"/>
            </a:solidFill>
            <a:ln cap="sq">
              <a:noFill/>
              <a:prstDash val="solid"/>
              <a:miter/>
            </a:ln>
          </p:spPr>
          <p:txBody>
            <a:bodyPr/>
            <a:lstStyle/>
            <a:p>
              <a:endParaRPr lang="id-ID"/>
            </a:p>
          </p:txBody>
        </p:sp>
        <p:sp>
          <p:nvSpPr>
            <p:cNvPr id="13" name="TextBox 13"/>
            <p:cNvSpPr txBox="1"/>
            <p:nvPr/>
          </p:nvSpPr>
          <p:spPr>
            <a:xfrm>
              <a:off x="0" y="9525"/>
              <a:ext cx="4572000" cy="18954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TIM PENGUJI</a:t>
              </a:r>
            </a:p>
            <a:p>
              <a:pPr algn="ctr">
                <a:lnSpc>
                  <a:spcPts val="2156"/>
                </a:lnSpc>
              </a:pPr>
              <a:r>
                <a:rPr lang="en-US" sz="1875" b="1">
                  <a:solidFill>
                    <a:srgbClr val="FFFFFF"/>
                  </a:solidFill>
                  <a:latin typeface="Source Sans 3 Bold"/>
                  <a:ea typeface="Source Sans 3 Bold"/>
                  <a:cs typeface="Source Sans 3 Bold"/>
                  <a:sym typeface="Source Sans 3 Bold"/>
                </a:rPr>
                <a:t>PERGURUAN TINGGI</a:t>
              </a:r>
            </a:p>
          </p:txBody>
        </p:sp>
      </p:grpSp>
      <p:grpSp>
        <p:nvGrpSpPr>
          <p:cNvPr id="14" name="Group 14"/>
          <p:cNvGrpSpPr/>
          <p:nvPr/>
        </p:nvGrpSpPr>
        <p:grpSpPr>
          <a:xfrm>
            <a:off x="13144500" y="4476750"/>
            <a:ext cx="3429000" cy="1428750"/>
            <a:chOff x="0" y="0"/>
            <a:chExt cx="4572000" cy="1905000"/>
          </a:xfrm>
        </p:grpSpPr>
        <p:sp>
          <p:nvSpPr>
            <p:cNvPr id="15" name="Freeform 15"/>
            <p:cNvSpPr/>
            <p:nvPr/>
          </p:nvSpPr>
          <p:spPr>
            <a:xfrm>
              <a:off x="0" y="0"/>
              <a:ext cx="4572000" cy="1905000"/>
            </a:xfrm>
            <a:custGeom>
              <a:avLst/>
              <a:gdLst/>
              <a:ahLst/>
              <a:cxnLst/>
              <a:rect l="l" t="t" r="r" b="b"/>
              <a:pathLst>
                <a:path w="4572000" h="1905000">
                  <a:moveTo>
                    <a:pt x="63500" y="0"/>
                  </a:moveTo>
                  <a:lnTo>
                    <a:pt x="4508500" y="0"/>
                  </a:lnTo>
                  <a:cubicBezTo>
                    <a:pt x="4543570" y="0"/>
                    <a:pt x="4572000" y="28430"/>
                    <a:pt x="4572000" y="63500"/>
                  </a:cubicBezTo>
                  <a:lnTo>
                    <a:pt x="4572000" y="1841500"/>
                  </a:lnTo>
                  <a:cubicBezTo>
                    <a:pt x="4572000" y="1876570"/>
                    <a:pt x="4543570" y="1905000"/>
                    <a:pt x="4508500" y="1905000"/>
                  </a:cubicBezTo>
                  <a:lnTo>
                    <a:pt x="63500" y="1905000"/>
                  </a:lnTo>
                  <a:cubicBezTo>
                    <a:pt x="28430" y="1905000"/>
                    <a:pt x="0" y="1876570"/>
                    <a:pt x="0" y="1841500"/>
                  </a:cubicBezTo>
                  <a:lnTo>
                    <a:pt x="0" y="63500"/>
                  </a:lnTo>
                  <a:cubicBezTo>
                    <a:pt x="0" y="28430"/>
                    <a:pt x="28430" y="0"/>
                    <a:pt x="63500" y="0"/>
                  </a:cubicBezTo>
                  <a:close/>
                </a:path>
              </a:pathLst>
            </a:custGeom>
            <a:solidFill>
              <a:srgbClr val="247A66"/>
            </a:solidFill>
            <a:ln cap="sq">
              <a:noFill/>
              <a:prstDash val="solid"/>
              <a:miter/>
            </a:ln>
          </p:spPr>
          <p:txBody>
            <a:bodyPr/>
            <a:lstStyle/>
            <a:p>
              <a:endParaRPr lang="id-ID"/>
            </a:p>
          </p:txBody>
        </p:sp>
        <p:sp>
          <p:nvSpPr>
            <p:cNvPr id="16" name="TextBox 16"/>
            <p:cNvSpPr txBox="1"/>
            <p:nvPr/>
          </p:nvSpPr>
          <p:spPr>
            <a:xfrm>
              <a:off x="0" y="9525"/>
              <a:ext cx="4572000" cy="1895475"/>
            </a:xfrm>
            <a:prstGeom prst="rect">
              <a:avLst/>
            </a:prstGeom>
          </p:spPr>
          <p:txBody>
            <a:bodyPr lIns="50800" tIns="50800" rIns="50800" bIns="50800" rtlCol="0" anchor="ctr"/>
            <a:lstStyle/>
            <a:p>
              <a:pPr algn="ctr">
                <a:lnSpc>
                  <a:spcPts val="2156"/>
                </a:lnSpc>
              </a:pPr>
              <a:r>
                <a:rPr lang="en-US" sz="1875" b="1">
                  <a:solidFill>
                    <a:srgbClr val="FFFFFF"/>
                  </a:solidFill>
                  <a:latin typeface="Source Sans 3 Bold"/>
                  <a:ea typeface="Source Sans 3 Bold"/>
                  <a:cs typeface="Source Sans 3 Bold"/>
                  <a:sym typeface="Source Sans 3 Bold"/>
                </a:rPr>
                <a:t>PENGUJI EKSTERNAL</a:t>
              </a:r>
            </a:p>
          </p:txBody>
        </p:sp>
      </p:grpSp>
      <p:sp>
        <p:nvSpPr>
          <p:cNvPr id="17" name="AutoShape 17"/>
          <p:cNvSpPr/>
          <p:nvPr/>
        </p:nvSpPr>
        <p:spPr>
          <a:xfrm>
            <a:off x="5143500" y="5191125"/>
            <a:ext cx="2286000" cy="0"/>
          </a:xfrm>
          <a:prstGeom prst="line">
            <a:avLst/>
          </a:prstGeom>
          <a:ln w="47625" cap="rnd">
            <a:solidFill>
              <a:srgbClr val="F2B544"/>
            </a:solidFill>
            <a:prstDash val="solid"/>
            <a:headEnd type="none" w="sm" len="sm"/>
            <a:tailEnd type="none" w="sm" len="sm"/>
          </a:ln>
        </p:spPr>
        <p:txBody>
          <a:bodyPr/>
          <a:lstStyle/>
          <a:p>
            <a:endParaRPr lang="id-ID"/>
          </a:p>
        </p:txBody>
      </p:sp>
      <p:sp>
        <p:nvSpPr>
          <p:cNvPr id="18" name="AutoShape 18"/>
          <p:cNvSpPr/>
          <p:nvPr/>
        </p:nvSpPr>
        <p:spPr>
          <a:xfrm>
            <a:off x="10858500" y="5191125"/>
            <a:ext cx="2286000" cy="0"/>
          </a:xfrm>
          <a:prstGeom prst="line">
            <a:avLst/>
          </a:prstGeom>
          <a:ln w="47625" cap="rnd">
            <a:solidFill>
              <a:srgbClr val="F2B544"/>
            </a:solidFill>
            <a:prstDash val="solid"/>
            <a:headEnd type="none" w="sm" len="sm"/>
            <a:tailEnd type="none" w="sm" len="sm"/>
          </a:ln>
        </p:spPr>
        <p:txBody>
          <a:bodyPr/>
          <a:lstStyle/>
          <a:p>
            <a:endParaRPr lang="id-ID"/>
          </a:p>
        </p:txBody>
      </p:sp>
      <p:sp>
        <p:nvSpPr>
          <p:cNvPr id="19" name="TextBox 19"/>
          <p:cNvSpPr txBox="1"/>
          <p:nvPr/>
        </p:nvSpPr>
        <p:spPr>
          <a:xfrm>
            <a:off x="12715875" y="6867525"/>
            <a:ext cx="2857500" cy="306705"/>
          </a:xfrm>
          <a:prstGeom prst="rect">
            <a:avLst/>
          </a:prstGeom>
        </p:spPr>
        <p:txBody>
          <a:bodyPr lIns="0" tIns="0" rIns="0" bIns="0" rtlCol="0" anchor="t">
            <a:spAutoFit/>
          </a:bodyPr>
          <a:lstStyle/>
          <a:p>
            <a:pPr algn="ctr">
              <a:lnSpc>
                <a:spcPts val="2520"/>
              </a:lnSpc>
            </a:pPr>
            <a:r>
              <a:rPr lang="en-US" sz="1800" b="1">
                <a:solidFill>
                  <a:srgbClr val="247A66"/>
                </a:solidFill>
                <a:latin typeface="Montserrat Bold"/>
                <a:ea typeface="Montserrat Bold"/>
                <a:cs typeface="Montserrat Bold"/>
                <a:sym typeface="Montserrat Bold"/>
              </a:rPr>
              <a:t>INDEPENDEN</a:t>
            </a:r>
          </a:p>
        </p:txBody>
      </p:sp>
      <p:sp>
        <p:nvSpPr>
          <p:cNvPr id="20" name="TextBox 20"/>
          <p:cNvSpPr txBox="1"/>
          <p:nvPr/>
        </p:nvSpPr>
        <p:spPr>
          <a:xfrm>
            <a:off x="10763250" y="7496175"/>
            <a:ext cx="6762750" cy="675799"/>
          </a:xfrm>
          <a:prstGeom prst="rect">
            <a:avLst/>
          </a:prstGeom>
        </p:spPr>
        <p:txBody>
          <a:bodyPr lIns="0" tIns="0" rIns="0" bIns="0" rtlCol="0" anchor="t">
            <a:spAutoFit/>
          </a:bodyPr>
          <a:lstStyle/>
          <a:p>
            <a:pPr algn="ctr">
              <a:lnSpc>
                <a:spcPts val="2733"/>
              </a:lnSpc>
            </a:pPr>
            <a:r>
              <a:rPr lang="en-US" sz="2025">
                <a:solidFill>
                  <a:srgbClr val="12263A"/>
                </a:solidFill>
                <a:latin typeface="Source Sans 3"/>
                <a:ea typeface="Source Sans 3"/>
                <a:cs typeface="Source Sans 3"/>
                <a:sym typeface="Source Sans 3"/>
              </a:rPr>
              <a:t>Tanpa konflik kepentingan dengan mahasiswa maupun promotor</a:t>
            </a:r>
          </a:p>
        </p:txBody>
      </p:sp>
      <p:grpSp>
        <p:nvGrpSpPr>
          <p:cNvPr id="21" name="Group 21"/>
          <p:cNvGrpSpPr/>
          <p:nvPr/>
        </p:nvGrpSpPr>
        <p:grpSpPr>
          <a:xfrm>
            <a:off x="762000" y="9582150"/>
            <a:ext cx="266700" cy="266700"/>
            <a:chOff x="0" y="0"/>
            <a:chExt cx="355600" cy="355600"/>
          </a:xfrm>
        </p:grpSpPr>
        <p:sp>
          <p:nvSpPr>
            <p:cNvPr id="22" name="Freeform 22"/>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23" name="TextBox 23"/>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24" name="TextBox 24"/>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072A4A"/>
                </a:solidFill>
                <a:latin typeface="Montserrat Bold"/>
                <a:ea typeface="Montserrat Bold"/>
                <a:cs typeface="Montserrat Bold"/>
                <a:sym typeface="Montserrat Bold"/>
              </a:rPr>
              <a:t>UNS  |  LPPMP</a:t>
            </a:r>
          </a:p>
        </p:txBody>
      </p:sp>
      <p:sp>
        <p:nvSpPr>
          <p:cNvPr id="25" name="TextBox 25"/>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5D7184"/>
                </a:solidFill>
                <a:latin typeface="Source Sans 3"/>
                <a:ea typeface="Source Sans 3"/>
                <a:cs typeface="Source Sans 3"/>
                <a:sym typeface="Source Sans 3"/>
              </a:rPr>
              <a:t>Universitas Sebelas Maret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7FA"/>
        </a:solidFill>
        <a:effectLst/>
      </p:bgPr>
    </p:bg>
    <p:spTree>
      <p:nvGrpSpPr>
        <p:cNvPr id="1" name=""/>
        <p:cNvGrpSpPr/>
        <p:nvPr/>
      </p:nvGrpSpPr>
      <p:grpSpPr>
        <a:xfrm>
          <a:off x="0" y="0"/>
          <a:ext cx="0" cy="0"/>
          <a:chOff x="0" y="0"/>
          <a:chExt cx="0" cy="0"/>
        </a:xfrm>
      </p:grpSpPr>
      <p:sp>
        <p:nvSpPr>
          <p:cNvPr id="2" name="TextBox 2"/>
          <p:cNvSpPr txBox="1"/>
          <p:nvPr/>
        </p:nvSpPr>
        <p:spPr>
          <a:xfrm>
            <a:off x="1047750" y="647700"/>
            <a:ext cx="4286250" cy="281940"/>
          </a:xfrm>
          <a:prstGeom prst="rect">
            <a:avLst/>
          </a:prstGeom>
        </p:spPr>
        <p:txBody>
          <a:bodyPr lIns="0" tIns="0" rIns="0" bIns="0" rtlCol="0" anchor="t">
            <a:spAutoFit/>
          </a:bodyPr>
          <a:lstStyle/>
          <a:p>
            <a:pPr algn="l">
              <a:lnSpc>
                <a:spcPts val="2310"/>
              </a:lnSpc>
            </a:pPr>
            <a:r>
              <a:rPr lang="en-US" sz="1650" b="1" spc="132">
                <a:solidFill>
                  <a:srgbClr val="0B5F9E"/>
                </a:solidFill>
                <a:latin typeface="Source Sans 3 Bold"/>
                <a:ea typeface="Source Sans 3 Bold"/>
                <a:cs typeface="Source Sans 3 Bold"/>
                <a:sym typeface="Source Sans 3 Bold"/>
              </a:rPr>
              <a:t>PASAL 30</a:t>
            </a:r>
          </a:p>
        </p:txBody>
      </p:sp>
      <p:sp>
        <p:nvSpPr>
          <p:cNvPr id="3" name="TextBox 3"/>
          <p:cNvSpPr txBox="1"/>
          <p:nvPr/>
        </p:nvSpPr>
        <p:spPr>
          <a:xfrm>
            <a:off x="1047750" y="1133475"/>
            <a:ext cx="14763750" cy="587693"/>
          </a:xfrm>
          <a:prstGeom prst="rect">
            <a:avLst/>
          </a:prstGeom>
        </p:spPr>
        <p:txBody>
          <a:bodyPr lIns="0" tIns="0" rIns="0" bIns="0" rtlCol="0" anchor="t">
            <a:spAutoFit/>
          </a:bodyPr>
          <a:lstStyle/>
          <a:p>
            <a:pPr algn="l">
              <a:lnSpc>
                <a:spcPts val="4567"/>
              </a:lnSpc>
            </a:pPr>
            <a:r>
              <a:rPr lang="en-US" sz="4350" b="1">
                <a:solidFill>
                  <a:srgbClr val="12263A"/>
                </a:solidFill>
                <a:latin typeface="Montserrat Bold"/>
                <a:ea typeface="Montserrat Bold"/>
                <a:cs typeface="Montserrat Bold"/>
                <a:sym typeface="Montserrat Bold"/>
              </a:rPr>
              <a:t>Kriteria Kelulusan &amp; IPK Minimum</a:t>
            </a:r>
          </a:p>
        </p:txBody>
      </p:sp>
      <p:grpSp>
        <p:nvGrpSpPr>
          <p:cNvPr id="4" name="Group 4"/>
          <p:cNvGrpSpPr/>
          <p:nvPr/>
        </p:nvGrpSpPr>
        <p:grpSpPr>
          <a:xfrm>
            <a:off x="1047750" y="1952625"/>
            <a:ext cx="857250" cy="57150"/>
            <a:chOff x="0" y="0"/>
            <a:chExt cx="1143000" cy="76200"/>
          </a:xfrm>
        </p:grpSpPr>
        <p:sp>
          <p:nvSpPr>
            <p:cNvPr id="5" name="Freeform 5"/>
            <p:cNvSpPr/>
            <p:nvPr/>
          </p:nvSpPr>
          <p:spPr>
            <a:xfrm>
              <a:off x="0" y="0"/>
              <a:ext cx="1143000" cy="76200"/>
            </a:xfrm>
            <a:custGeom>
              <a:avLst/>
              <a:gdLst/>
              <a:ahLst/>
              <a:cxnLst/>
              <a:rect l="l" t="t" r="r" b="b"/>
              <a:pathLst>
                <a:path w="1143000" h="76200">
                  <a:moveTo>
                    <a:pt x="0" y="0"/>
                  </a:moveTo>
                  <a:lnTo>
                    <a:pt x="1143000" y="0"/>
                  </a:lnTo>
                  <a:lnTo>
                    <a:pt x="1143000" y="76200"/>
                  </a:lnTo>
                  <a:lnTo>
                    <a:pt x="0" y="76200"/>
                  </a:lnTo>
                  <a:close/>
                </a:path>
              </a:pathLst>
            </a:custGeom>
            <a:solidFill>
              <a:srgbClr val="F2B544"/>
            </a:solidFill>
            <a:ln cap="sq">
              <a:noFill/>
              <a:prstDash val="solid"/>
              <a:miter/>
            </a:ln>
          </p:spPr>
          <p:txBody>
            <a:bodyPr/>
            <a:lstStyle/>
            <a:p>
              <a:endParaRPr lang="id-ID"/>
            </a:p>
          </p:txBody>
        </p:sp>
        <p:sp>
          <p:nvSpPr>
            <p:cNvPr id="6" name="TextBox 6"/>
            <p:cNvSpPr txBox="1"/>
            <p:nvPr/>
          </p:nvSpPr>
          <p:spPr>
            <a:xfrm>
              <a:off x="0" y="-38100"/>
              <a:ext cx="1143000" cy="114300"/>
            </a:xfrm>
            <a:prstGeom prst="rect">
              <a:avLst/>
            </a:prstGeom>
          </p:spPr>
          <p:txBody>
            <a:bodyPr lIns="50800" tIns="50800" rIns="50800" bIns="50800" rtlCol="0" anchor="ctr"/>
            <a:lstStyle/>
            <a:p>
              <a:pPr algn="l">
                <a:lnSpc>
                  <a:spcPts val="1679"/>
                </a:lnSpc>
              </a:pPr>
              <a:endParaRPr/>
            </a:p>
          </p:txBody>
        </p:sp>
      </p:grpSp>
      <p:grpSp>
        <p:nvGrpSpPr>
          <p:cNvPr id="7" name="Group 7"/>
          <p:cNvGrpSpPr/>
          <p:nvPr/>
        </p:nvGrpSpPr>
        <p:grpSpPr>
          <a:xfrm>
            <a:off x="1047750" y="2714625"/>
            <a:ext cx="7620000" cy="3143250"/>
            <a:chOff x="0" y="0"/>
            <a:chExt cx="10160000" cy="4191000"/>
          </a:xfrm>
        </p:grpSpPr>
        <p:sp>
          <p:nvSpPr>
            <p:cNvPr id="8" name="Freeform 8"/>
            <p:cNvSpPr/>
            <p:nvPr/>
          </p:nvSpPr>
          <p:spPr>
            <a:xfrm>
              <a:off x="0" y="0"/>
              <a:ext cx="10160000" cy="4191000"/>
            </a:xfrm>
            <a:custGeom>
              <a:avLst/>
              <a:gdLst/>
              <a:ahLst/>
              <a:cxnLst/>
              <a:rect l="l" t="t" r="r" b="b"/>
              <a:pathLst>
                <a:path w="10160000" h="4191000">
                  <a:moveTo>
                    <a:pt x="0" y="0"/>
                  </a:moveTo>
                  <a:lnTo>
                    <a:pt x="10160000" y="0"/>
                  </a:lnTo>
                  <a:lnTo>
                    <a:pt x="10160000" y="4191000"/>
                  </a:lnTo>
                  <a:lnTo>
                    <a:pt x="0" y="4191000"/>
                  </a:lnTo>
                  <a:close/>
                </a:path>
              </a:pathLst>
            </a:custGeom>
            <a:solidFill>
              <a:srgbClr val="E5EEF5"/>
            </a:solidFill>
            <a:ln cap="sq">
              <a:noFill/>
              <a:prstDash val="solid"/>
              <a:miter/>
            </a:ln>
          </p:spPr>
          <p:txBody>
            <a:bodyPr/>
            <a:lstStyle/>
            <a:p>
              <a:endParaRPr lang="id-ID"/>
            </a:p>
          </p:txBody>
        </p:sp>
        <p:sp>
          <p:nvSpPr>
            <p:cNvPr id="9" name="TextBox 9"/>
            <p:cNvSpPr txBox="1"/>
            <p:nvPr/>
          </p:nvSpPr>
          <p:spPr>
            <a:xfrm>
              <a:off x="0" y="-38100"/>
              <a:ext cx="10160000" cy="4229100"/>
            </a:xfrm>
            <a:prstGeom prst="rect">
              <a:avLst/>
            </a:prstGeom>
          </p:spPr>
          <p:txBody>
            <a:bodyPr lIns="50800" tIns="50800" rIns="50800" bIns="50800" rtlCol="0" anchor="ctr"/>
            <a:lstStyle/>
            <a:p>
              <a:pPr algn="l">
                <a:lnSpc>
                  <a:spcPts val="1679"/>
                </a:lnSpc>
              </a:pPr>
              <a:endParaRPr/>
            </a:p>
          </p:txBody>
        </p:sp>
      </p:grpSp>
      <p:grpSp>
        <p:nvGrpSpPr>
          <p:cNvPr id="10" name="Group 10"/>
          <p:cNvGrpSpPr/>
          <p:nvPr/>
        </p:nvGrpSpPr>
        <p:grpSpPr>
          <a:xfrm>
            <a:off x="9620250" y="2714625"/>
            <a:ext cx="7620000" cy="3143250"/>
            <a:chOff x="0" y="0"/>
            <a:chExt cx="10160000" cy="4191000"/>
          </a:xfrm>
        </p:grpSpPr>
        <p:sp>
          <p:nvSpPr>
            <p:cNvPr id="11" name="Freeform 11"/>
            <p:cNvSpPr/>
            <p:nvPr/>
          </p:nvSpPr>
          <p:spPr>
            <a:xfrm>
              <a:off x="0" y="0"/>
              <a:ext cx="10160000" cy="4191000"/>
            </a:xfrm>
            <a:custGeom>
              <a:avLst/>
              <a:gdLst/>
              <a:ahLst/>
              <a:cxnLst/>
              <a:rect l="l" t="t" r="r" b="b"/>
              <a:pathLst>
                <a:path w="10160000" h="4191000">
                  <a:moveTo>
                    <a:pt x="0" y="0"/>
                  </a:moveTo>
                  <a:lnTo>
                    <a:pt x="10160000" y="0"/>
                  </a:lnTo>
                  <a:lnTo>
                    <a:pt x="10160000" y="4191000"/>
                  </a:lnTo>
                  <a:lnTo>
                    <a:pt x="0" y="4191000"/>
                  </a:lnTo>
                  <a:close/>
                </a:path>
              </a:pathLst>
            </a:custGeom>
            <a:solidFill>
              <a:srgbClr val="FFFFFF"/>
            </a:solidFill>
            <a:ln cap="sq">
              <a:noFill/>
              <a:prstDash val="solid"/>
              <a:miter/>
            </a:ln>
          </p:spPr>
          <p:txBody>
            <a:bodyPr/>
            <a:lstStyle/>
            <a:p>
              <a:endParaRPr lang="id-ID"/>
            </a:p>
          </p:txBody>
        </p:sp>
        <p:sp>
          <p:nvSpPr>
            <p:cNvPr id="12" name="TextBox 12"/>
            <p:cNvSpPr txBox="1"/>
            <p:nvPr/>
          </p:nvSpPr>
          <p:spPr>
            <a:xfrm>
              <a:off x="0" y="-38100"/>
              <a:ext cx="10160000" cy="4229100"/>
            </a:xfrm>
            <a:prstGeom prst="rect">
              <a:avLst/>
            </a:prstGeom>
          </p:spPr>
          <p:txBody>
            <a:bodyPr lIns="50800" tIns="50800" rIns="50800" bIns="50800" rtlCol="0" anchor="ctr"/>
            <a:lstStyle/>
            <a:p>
              <a:pPr algn="l">
                <a:lnSpc>
                  <a:spcPts val="1679"/>
                </a:lnSpc>
              </a:pPr>
              <a:endParaRPr/>
            </a:p>
          </p:txBody>
        </p:sp>
      </p:grpSp>
      <p:sp>
        <p:nvSpPr>
          <p:cNvPr id="13" name="TextBox 13"/>
          <p:cNvSpPr txBox="1"/>
          <p:nvPr/>
        </p:nvSpPr>
        <p:spPr>
          <a:xfrm>
            <a:off x="1428750" y="3095625"/>
            <a:ext cx="6858000" cy="340995"/>
          </a:xfrm>
          <a:prstGeom prst="rect">
            <a:avLst/>
          </a:prstGeom>
        </p:spPr>
        <p:txBody>
          <a:bodyPr lIns="0" tIns="0" rIns="0" bIns="0" rtlCol="0" anchor="t">
            <a:spAutoFit/>
          </a:bodyPr>
          <a:lstStyle/>
          <a:p>
            <a:pPr algn="ctr">
              <a:lnSpc>
                <a:spcPts val="2729"/>
              </a:lnSpc>
            </a:pPr>
            <a:r>
              <a:rPr lang="en-US" sz="1950" b="1">
                <a:solidFill>
                  <a:srgbClr val="072A4A"/>
                </a:solidFill>
                <a:latin typeface="Montserrat Bold"/>
                <a:ea typeface="Montserrat Bold"/>
                <a:cs typeface="Montserrat Bold"/>
                <a:sym typeface="Montserrat Bold"/>
              </a:rPr>
              <a:t>DIPLOMA • SARJANA • SARJANA TERAPAN</a:t>
            </a:r>
          </a:p>
        </p:txBody>
      </p:sp>
      <p:sp>
        <p:nvSpPr>
          <p:cNvPr id="14" name="TextBox 14"/>
          <p:cNvSpPr txBox="1"/>
          <p:nvPr/>
        </p:nvSpPr>
        <p:spPr>
          <a:xfrm>
            <a:off x="1619250" y="3990975"/>
            <a:ext cx="6477000" cy="969645"/>
          </a:xfrm>
          <a:prstGeom prst="rect">
            <a:avLst/>
          </a:prstGeom>
        </p:spPr>
        <p:txBody>
          <a:bodyPr lIns="0" tIns="0" rIns="0" bIns="0" rtlCol="0" anchor="t">
            <a:spAutoFit/>
          </a:bodyPr>
          <a:lstStyle/>
          <a:p>
            <a:pPr algn="ctr">
              <a:lnSpc>
                <a:spcPts val="7980"/>
              </a:lnSpc>
            </a:pPr>
            <a:r>
              <a:rPr lang="en-US" sz="5700" b="1">
                <a:solidFill>
                  <a:srgbClr val="0B5F9E"/>
                </a:solidFill>
                <a:latin typeface="Montserrat Bold"/>
                <a:ea typeface="Montserrat Bold"/>
                <a:cs typeface="Montserrat Bold"/>
                <a:sym typeface="Montserrat Bold"/>
              </a:rPr>
              <a:t>IPK ≥ 2,0</a:t>
            </a:r>
          </a:p>
        </p:txBody>
      </p:sp>
      <p:sp>
        <p:nvSpPr>
          <p:cNvPr id="15" name="TextBox 15"/>
          <p:cNvSpPr txBox="1"/>
          <p:nvPr/>
        </p:nvSpPr>
        <p:spPr>
          <a:xfrm>
            <a:off x="9810750" y="3105150"/>
            <a:ext cx="7048500" cy="299085"/>
          </a:xfrm>
          <a:prstGeom prst="rect">
            <a:avLst/>
          </a:prstGeom>
        </p:spPr>
        <p:txBody>
          <a:bodyPr lIns="0" tIns="0" rIns="0" bIns="0" rtlCol="0" anchor="t">
            <a:spAutoFit/>
          </a:bodyPr>
          <a:lstStyle/>
          <a:p>
            <a:pPr algn="ctr">
              <a:lnSpc>
                <a:spcPts val="2415"/>
              </a:lnSpc>
            </a:pPr>
            <a:r>
              <a:rPr lang="en-US" sz="1725" b="1">
                <a:solidFill>
                  <a:srgbClr val="072A4A"/>
                </a:solidFill>
                <a:latin typeface="Montserrat Bold"/>
                <a:ea typeface="Montserrat Bold"/>
                <a:cs typeface="Montserrat Bold"/>
                <a:sym typeface="Montserrat Bold"/>
              </a:rPr>
              <a:t>PROFESI • MAGISTER • SPESIALIS • DOKTOR • SUBSPESIALIS</a:t>
            </a:r>
          </a:p>
        </p:txBody>
      </p:sp>
      <p:sp>
        <p:nvSpPr>
          <p:cNvPr id="16" name="TextBox 16"/>
          <p:cNvSpPr txBox="1"/>
          <p:nvPr/>
        </p:nvSpPr>
        <p:spPr>
          <a:xfrm>
            <a:off x="10001250" y="3990975"/>
            <a:ext cx="6667500" cy="969645"/>
          </a:xfrm>
          <a:prstGeom prst="rect">
            <a:avLst/>
          </a:prstGeom>
        </p:spPr>
        <p:txBody>
          <a:bodyPr lIns="0" tIns="0" rIns="0" bIns="0" rtlCol="0" anchor="t">
            <a:spAutoFit/>
          </a:bodyPr>
          <a:lstStyle/>
          <a:p>
            <a:pPr algn="ctr">
              <a:lnSpc>
                <a:spcPts val="7980"/>
              </a:lnSpc>
            </a:pPr>
            <a:r>
              <a:rPr lang="en-US" sz="5700" b="1">
                <a:solidFill>
                  <a:srgbClr val="247A66"/>
                </a:solidFill>
                <a:latin typeface="Montserrat Bold"/>
                <a:ea typeface="Montserrat Bold"/>
                <a:cs typeface="Montserrat Bold"/>
                <a:sym typeface="Montserrat Bold"/>
              </a:rPr>
              <a:t>IPK ≥ 3,0</a:t>
            </a:r>
          </a:p>
        </p:txBody>
      </p:sp>
      <p:sp>
        <p:nvSpPr>
          <p:cNvPr id="17" name="TextBox 17"/>
          <p:cNvSpPr txBox="1"/>
          <p:nvPr/>
        </p:nvSpPr>
        <p:spPr>
          <a:xfrm>
            <a:off x="2857500" y="6534150"/>
            <a:ext cx="12573000" cy="774859"/>
          </a:xfrm>
          <a:prstGeom prst="rect">
            <a:avLst/>
          </a:prstGeom>
        </p:spPr>
        <p:txBody>
          <a:bodyPr lIns="0" tIns="0" rIns="0" bIns="0" rtlCol="0" anchor="t">
            <a:spAutoFit/>
          </a:bodyPr>
          <a:lstStyle/>
          <a:p>
            <a:pPr algn="ctr">
              <a:lnSpc>
                <a:spcPts val="3138"/>
              </a:lnSpc>
            </a:pPr>
            <a:r>
              <a:rPr lang="en-US" sz="2325">
                <a:solidFill>
                  <a:srgbClr val="12263A"/>
                </a:solidFill>
                <a:latin typeface="Source Sans 3"/>
                <a:ea typeface="Source Sans 3"/>
                <a:cs typeface="Source Sans 3"/>
                <a:sym typeface="Source Sans 3"/>
              </a:rPr>
              <a:t>Syarat bersama: seluruh beban belajar tuntas dan CPL tercapai. Perguruan tinggi dapat menetapkan predikat kelulusan.</a:t>
            </a:r>
          </a:p>
        </p:txBody>
      </p:sp>
      <p:grpSp>
        <p:nvGrpSpPr>
          <p:cNvPr id="19" name="Group 19"/>
          <p:cNvGrpSpPr/>
          <p:nvPr/>
        </p:nvGrpSpPr>
        <p:grpSpPr>
          <a:xfrm>
            <a:off x="762000" y="9582150"/>
            <a:ext cx="266700" cy="266700"/>
            <a:chOff x="0" y="0"/>
            <a:chExt cx="355600" cy="355600"/>
          </a:xfrm>
        </p:grpSpPr>
        <p:sp>
          <p:nvSpPr>
            <p:cNvPr id="20" name="Freeform 20"/>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21" name="TextBox 21"/>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22" name="TextBox 22"/>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072A4A"/>
                </a:solidFill>
                <a:latin typeface="Montserrat Bold"/>
                <a:ea typeface="Montserrat Bold"/>
                <a:cs typeface="Montserrat Bold"/>
                <a:sym typeface="Montserrat Bold"/>
              </a:rPr>
              <a:t>UNS  |  LPPMP</a:t>
            </a:r>
          </a:p>
        </p:txBody>
      </p:sp>
      <p:sp>
        <p:nvSpPr>
          <p:cNvPr id="23" name="TextBox 23"/>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5D7184"/>
                </a:solidFill>
                <a:latin typeface="Source Sans 3"/>
                <a:ea typeface="Source Sans 3"/>
                <a:cs typeface="Source Sans 3"/>
                <a:sym typeface="Source Sans 3"/>
              </a:rPr>
              <a:t>Universitas Sebelas Maret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72A4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a:ln cap="sq">
            <a:noFill/>
            <a:prstDash val="solid"/>
            <a:miter/>
          </a:ln>
        </p:spPr>
        <p:txBody>
          <a:bodyPr/>
          <a:lstStyle/>
          <a:p>
            <a:endParaRPr lang="id-ID"/>
          </a:p>
        </p:txBody>
      </p:sp>
      <p:grpSp>
        <p:nvGrpSpPr>
          <p:cNvPr id="3" name="Group 3"/>
          <p:cNvGrpSpPr/>
          <p:nvPr/>
        </p:nvGrpSpPr>
        <p:grpSpPr>
          <a:xfrm>
            <a:off x="0" y="0"/>
            <a:ext cx="18288000" cy="10287000"/>
            <a:chOff x="0" y="0"/>
            <a:chExt cx="24384000" cy="13716000"/>
          </a:xfrm>
        </p:grpSpPr>
        <p:sp>
          <p:nvSpPr>
            <p:cNvPr id="4" name="Freeform 4"/>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72A4A">
                <a:alpha val="81961"/>
              </a:srgbClr>
            </a:solidFill>
            <a:ln cap="sq">
              <a:noFill/>
              <a:prstDash val="solid"/>
              <a:miter/>
            </a:ln>
          </p:spPr>
          <p:txBody>
            <a:bodyPr/>
            <a:lstStyle/>
            <a:p>
              <a:endParaRPr lang="id-ID"/>
            </a:p>
          </p:txBody>
        </p:sp>
        <p:sp>
          <p:nvSpPr>
            <p:cNvPr id="5" name="TextBox 5"/>
            <p:cNvSpPr txBox="1"/>
            <p:nvPr/>
          </p:nvSpPr>
          <p:spPr>
            <a:xfrm>
              <a:off x="0" y="-38100"/>
              <a:ext cx="24384000" cy="13754100"/>
            </a:xfrm>
            <a:prstGeom prst="rect">
              <a:avLst/>
            </a:prstGeom>
          </p:spPr>
          <p:txBody>
            <a:bodyPr lIns="50800" tIns="50800" rIns="50800" bIns="50800" rtlCol="0" anchor="ctr"/>
            <a:lstStyle/>
            <a:p>
              <a:pPr algn="l">
                <a:lnSpc>
                  <a:spcPts val="1679"/>
                </a:lnSpc>
              </a:pPr>
              <a:endParaRPr/>
            </a:p>
          </p:txBody>
        </p:sp>
      </p:grpSp>
      <p:grpSp>
        <p:nvGrpSpPr>
          <p:cNvPr id="6" name="Group 6"/>
          <p:cNvGrpSpPr/>
          <p:nvPr/>
        </p:nvGrpSpPr>
        <p:grpSpPr>
          <a:xfrm>
            <a:off x="1047750" y="1809750"/>
            <a:ext cx="1428750" cy="76200"/>
            <a:chOff x="0" y="0"/>
            <a:chExt cx="1905000" cy="101600"/>
          </a:xfrm>
        </p:grpSpPr>
        <p:sp>
          <p:nvSpPr>
            <p:cNvPr id="7" name="Freeform 7"/>
            <p:cNvSpPr/>
            <p:nvPr/>
          </p:nvSpPr>
          <p:spPr>
            <a:xfrm>
              <a:off x="0" y="0"/>
              <a:ext cx="1905000" cy="101600"/>
            </a:xfrm>
            <a:custGeom>
              <a:avLst/>
              <a:gdLst/>
              <a:ahLst/>
              <a:cxnLst/>
              <a:rect l="l" t="t" r="r" b="b"/>
              <a:pathLst>
                <a:path w="1905000" h="101600">
                  <a:moveTo>
                    <a:pt x="0" y="0"/>
                  </a:moveTo>
                  <a:lnTo>
                    <a:pt x="1905000" y="0"/>
                  </a:lnTo>
                  <a:lnTo>
                    <a:pt x="1905000" y="101600"/>
                  </a:lnTo>
                  <a:lnTo>
                    <a:pt x="0" y="101600"/>
                  </a:lnTo>
                  <a:close/>
                </a:path>
              </a:pathLst>
            </a:custGeom>
            <a:solidFill>
              <a:srgbClr val="F2B544"/>
            </a:solidFill>
            <a:ln cap="sq">
              <a:noFill/>
              <a:prstDash val="solid"/>
              <a:miter/>
            </a:ln>
          </p:spPr>
          <p:txBody>
            <a:bodyPr/>
            <a:lstStyle/>
            <a:p>
              <a:endParaRPr lang="id-ID"/>
            </a:p>
          </p:txBody>
        </p:sp>
        <p:sp>
          <p:nvSpPr>
            <p:cNvPr id="8" name="TextBox 8"/>
            <p:cNvSpPr txBox="1"/>
            <p:nvPr/>
          </p:nvSpPr>
          <p:spPr>
            <a:xfrm>
              <a:off x="0" y="-38100"/>
              <a:ext cx="1905000" cy="139700"/>
            </a:xfrm>
            <a:prstGeom prst="rect">
              <a:avLst/>
            </a:prstGeom>
          </p:spPr>
          <p:txBody>
            <a:bodyPr lIns="50800" tIns="50800" rIns="50800" bIns="50800" rtlCol="0" anchor="ctr"/>
            <a:lstStyle/>
            <a:p>
              <a:pPr algn="l">
                <a:lnSpc>
                  <a:spcPts val="1679"/>
                </a:lnSpc>
              </a:pPr>
              <a:endParaRPr/>
            </a:p>
          </p:txBody>
        </p:sp>
      </p:grpSp>
      <p:sp>
        <p:nvSpPr>
          <p:cNvPr id="9" name="TextBox 9"/>
          <p:cNvSpPr txBox="1"/>
          <p:nvPr/>
        </p:nvSpPr>
        <p:spPr>
          <a:xfrm>
            <a:off x="1047750" y="2181225"/>
            <a:ext cx="11430000" cy="1669733"/>
          </a:xfrm>
          <a:prstGeom prst="rect">
            <a:avLst/>
          </a:prstGeom>
        </p:spPr>
        <p:txBody>
          <a:bodyPr lIns="0" tIns="0" rIns="0" bIns="0" rtlCol="0" anchor="t">
            <a:spAutoFit/>
          </a:bodyPr>
          <a:lstStyle/>
          <a:p>
            <a:pPr algn="l">
              <a:lnSpc>
                <a:spcPts val="6457"/>
              </a:lnSpc>
            </a:pPr>
            <a:r>
              <a:rPr lang="en-US" sz="6150" b="1">
                <a:solidFill>
                  <a:srgbClr val="FFFFFF"/>
                </a:solidFill>
                <a:latin typeface="Montserrat Bold"/>
                <a:ea typeface="Montserrat Bold"/>
                <a:cs typeface="Montserrat Bold"/>
                <a:sym typeface="Montserrat Bold"/>
              </a:rPr>
              <a:t>Terima kasih atas perhatian</a:t>
            </a:r>
          </a:p>
          <a:p>
            <a:pPr algn="l">
              <a:lnSpc>
                <a:spcPts val="6457"/>
              </a:lnSpc>
            </a:pPr>
            <a:r>
              <a:rPr lang="en-US" sz="6150" b="1">
                <a:solidFill>
                  <a:srgbClr val="FFFFFF"/>
                </a:solidFill>
                <a:latin typeface="Montserrat Bold"/>
                <a:ea typeface="Montserrat Bold"/>
                <a:cs typeface="Montserrat Bold"/>
                <a:sym typeface="Montserrat Bold"/>
              </a:rPr>
              <a:t>Bapak/Ibu</a:t>
            </a:r>
          </a:p>
        </p:txBody>
      </p:sp>
      <p:sp>
        <p:nvSpPr>
          <p:cNvPr id="10" name="TextBox 10"/>
          <p:cNvSpPr txBox="1"/>
          <p:nvPr/>
        </p:nvSpPr>
        <p:spPr>
          <a:xfrm>
            <a:off x="1047750" y="4876800"/>
            <a:ext cx="7239000" cy="730091"/>
          </a:xfrm>
          <a:prstGeom prst="rect">
            <a:avLst/>
          </a:prstGeom>
        </p:spPr>
        <p:txBody>
          <a:bodyPr lIns="0" tIns="0" rIns="0" bIns="0" rtlCol="0" anchor="t">
            <a:spAutoFit/>
          </a:bodyPr>
          <a:lstStyle/>
          <a:p>
            <a:pPr algn="l">
              <a:lnSpc>
                <a:spcPts val="2936"/>
              </a:lnSpc>
            </a:pPr>
            <a:r>
              <a:rPr lang="en-US" sz="2175">
                <a:solidFill>
                  <a:srgbClr val="FFFFFF"/>
                </a:solidFill>
                <a:latin typeface="Source Sans 3"/>
                <a:ea typeface="Source Sans 3"/>
                <a:cs typeface="Source Sans 3"/>
                <a:sym typeface="Source Sans 3"/>
              </a:rPr>
              <a:t>Sumber utama</a:t>
            </a:r>
          </a:p>
          <a:p>
            <a:pPr algn="l">
              <a:lnSpc>
                <a:spcPts val="2936"/>
              </a:lnSpc>
            </a:pPr>
            <a:r>
              <a:rPr lang="en-US" sz="2175">
                <a:solidFill>
                  <a:srgbClr val="FFFFFF"/>
                </a:solidFill>
                <a:latin typeface="Source Sans 3"/>
                <a:ea typeface="Source Sans 3"/>
                <a:cs typeface="Source Sans 3"/>
                <a:sym typeface="Source Sans 3"/>
              </a:rPr>
              <a:t>Permendiktisaintek Nomor 39 Tahun 2025</a:t>
            </a:r>
          </a:p>
        </p:txBody>
      </p:sp>
      <p:sp>
        <p:nvSpPr>
          <p:cNvPr id="11" name="TextBox 11"/>
          <p:cNvSpPr txBox="1"/>
          <p:nvPr/>
        </p:nvSpPr>
        <p:spPr>
          <a:xfrm>
            <a:off x="10001250" y="4876800"/>
            <a:ext cx="6667500" cy="730091"/>
          </a:xfrm>
          <a:prstGeom prst="rect">
            <a:avLst/>
          </a:prstGeom>
        </p:spPr>
        <p:txBody>
          <a:bodyPr lIns="0" tIns="0" rIns="0" bIns="0" rtlCol="0" anchor="t">
            <a:spAutoFit/>
          </a:bodyPr>
          <a:lstStyle/>
          <a:p>
            <a:pPr algn="l">
              <a:lnSpc>
                <a:spcPts val="2936"/>
              </a:lnSpc>
            </a:pPr>
            <a:r>
              <a:rPr lang="en-US" sz="2175">
                <a:solidFill>
                  <a:srgbClr val="FFFFFF"/>
                </a:solidFill>
                <a:latin typeface="Source Sans 3"/>
                <a:ea typeface="Source Sans 3"/>
                <a:cs typeface="Source Sans 3"/>
                <a:sym typeface="Source Sans 3"/>
              </a:rPr>
              <a:t>Informasi lebih lanjut</a:t>
            </a:r>
          </a:p>
          <a:p>
            <a:pPr algn="l">
              <a:lnSpc>
                <a:spcPts val="2936"/>
              </a:lnSpc>
            </a:pPr>
            <a:r>
              <a:rPr lang="en-US" sz="2175">
                <a:solidFill>
                  <a:srgbClr val="FFFFFF"/>
                </a:solidFill>
                <a:latin typeface="Source Sans 3"/>
                <a:ea typeface="Source Sans 3"/>
                <a:cs typeface="Source Sans 3"/>
                <a:sym typeface="Source Sans 3"/>
              </a:rPr>
              <a:t>LPPMP Universitas Sebelas Maret</a:t>
            </a:r>
          </a:p>
        </p:txBody>
      </p:sp>
      <p:grpSp>
        <p:nvGrpSpPr>
          <p:cNvPr id="12" name="Group 12"/>
          <p:cNvGrpSpPr/>
          <p:nvPr/>
        </p:nvGrpSpPr>
        <p:grpSpPr>
          <a:xfrm>
            <a:off x="762000" y="9582150"/>
            <a:ext cx="266700" cy="266700"/>
            <a:chOff x="0" y="0"/>
            <a:chExt cx="355600" cy="355600"/>
          </a:xfrm>
        </p:grpSpPr>
        <p:sp>
          <p:nvSpPr>
            <p:cNvPr id="13" name="Freeform 13"/>
            <p:cNvSpPr/>
            <p:nvPr/>
          </p:nvSpPr>
          <p:spPr>
            <a:xfrm>
              <a:off x="0" y="0"/>
              <a:ext cx="355600" cy="355600"/>
            </a:xfrm>
            <a:custGeom>
              <a:avLst/>
              <a:gdLst/>
              <a:ahLst/>
              <a:cxnLst/>
              <a:rect l="l" t="t" r="r" b="b"/>
              <a:pathLst>
                <a:path w="355600" h="355600">
                  <a:moveTo>
                    <a:pt x="177800" y="0"/>
                  </a:moveTo>
                  <a:cubicBezTo>
                    <a:pt x="275996" y="0"/>
                    <a:pt x="355600" y="79604"/>
                    <a:pt x="355600" y="177800"/>
                  </a:cubicBezTo>
                  <a:cubicBezTo>
                    <a:pt x="355600" y="275996"/>
                    <a:pt x="275996" y="355600"/>
                    <a:pt x="177800" y="355600"/>
                  </a:cubicBezTo>
                  <a:cubicBezTo>
                    <a:pt x="79604" y="355600"/>
                    <a:pt x="0" y="275996"/>
                    <a:pt x="0" y="177800"/>
                  </a:cubicBezTo>
                  <a:cubicBezTo>
                    <a:pt x="0" y="79604"/>
                    <a:pt x="79604" y="0"/>
                    <a:pt x="177800" y="0"/>
                  </a:cubicBezTo>
                  <a:close/>
                </a:path>
              </a:pathLst>
            </a:custGeom>
            <a:solidFill>
              <a:srgbClr val="F2B544"/>
            </a:solidFill>
            <a:ln cap="sq">
              <a:noFill/>
              <a:prstDash val="solid"/>
              <a:miter/>
            </a:ln>
          </p:spPr>
          <p:txBody>
            <a:bodyPr/>
            <a:lstStyle/>
            <a:p>
              <a:endParaRPr lang="id-ID"/>
            </a:p>
          </p:txBody>
        </p:sp>
        <p:sp>
          <p:nvSpPr>
            <p:cNvPr id="14" name="TextBox 14"/>
            <p:cNvSpPr txBox="1"/>
            <p:nvPr/>
          </p:nvSpPr>
          <p:spPr>
            <a:xfrm>
              <a:off x="0" y="-38100"/>
              <a:ext cx="355600" cy="393700"/>
            </a:xfrm>
            <a:prstGeom prst="rect">
              <a:avLst/>
            </a:prstGeom>
          </p:spPr>
          <p:txBody>
            <a:bodyPr lIns="50800" tIns="50800" rIns="50800" bIns="50800" rtlCol="0" anchor="ctr"/>
            <a:lstStyle/>
            <a:p>
              <a:pPr algn="l">
                <a:lnSpc>
                  <a:spcPts val="1679"/>
                </a:lnSpc>
              </a:pPr>
              <a:endParaRPr/>
            </a:p>
          </p:txBody>
        </p:sp>
      </p:grpSp>
      <p:sp>
        <p:nvSpPr>
          <p:cNvPr id="15" name="TextBox 15"/>
          <p:cNvSpPr txBox="1"/>
          <p:nvPr/>
        </p:nvSpPr>
        <p:spPr>
          <a:xfrm>
            <a:off x="1143000" y="9582150"/>
            <a:ext cx="3238500" cy="281940"/>
          </a:xfrm>
          <a:prstGeom prst="rect">
            <a:avLst/>
          </a:prstGeom>
        </p:spPr>
        <p:txBody>
          <a:bodyPr lIns="0" tIns="0" rIns="0" bIns="0" rtlCol="0" anchor="t">
            <a:spAutoFit/>
          </a:bodyPr>
          <a:lstStyle/>
          <a:p>
            <a:pPr algn="l">
              <a:lnSpc>
                <a:spcPts val="2310"/>
              </a:lnSpc>
            </a:pPr>
            <a:r>
              <a:rPr lang="en-US" sz="1650" b="1" spc="132">
                <a:solidFill>
                  <a:srgbClr val="FFFFFF"/>
                </a:solidFill>
                <a:latin typeface="Montserrat Bold"/>
                <a:ea typeface="Montserrat Bold"/>
                <a:cs typeface="Montserrat Bold"/>
                <a:sym typeface="Montserrat Bold"/>
              </a:rPr>
              <a:t>UNS  |  LPPMP</a:t>
            </a:r>
          </a:p>
        </p:txBody>
      </p:sp>
      <p:sp>
        <p:nvSpPr>
          <p:cNvPr id="16" name="TextBox 16"/>
          <p:cNvSpPr txBox="1"/>
          <p:nvPr/>
        </p:nvSpPr>
        <p:spPr>
          <a:xfrm>
            <a:off x="4476750" y="9601200"/>
            <a:ext cx="3619500" cy="257175"/>
          </a:xfrm>
          <a:prstGeom prst="rect">
            <a:avLst/>
          </a:prstGeom>
        </p:spPr>
        <p:txBody>
          <a:bodyPr lIns="0" tIns="0" rIns="0" bIns="0" rtlCol="0" anchor="t">
            <a:spAutoFit/>
          </a:bodyPr>
          <a:lstStyle/>
          <a:p>
            <a:pPr algn="l">
              <a:lnSpc>
                <a:spcPts val="2100"/>
              </a:lnSpc>
            </a:pPr>
            <a:r>
              <a:rPr lang="en-US" sz="1500">
                <a:solidFill>
                  <a:srgbClr val="FFFFFF"/>
                </a:solidFill>
                <a:latin typeface="Source Sans 3"/>
                <a:ea typeface="Source Sans 3"/>
                <a:cs typeface="Source Sans 3"/>
                <a:sym typeface="Source Sans 3"/>
              </a:rPr>
              <a:t>Universitas Sebelas Maret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TotalTime>
  <Words>791</Words>
  <Application>Microsoft Macintosh PowerPoint</Application>
  <PresentationFormat>Kustom</PresentationFormat>
  <Paragraphs>167</Paragraphs>
  <Slides>16</Slides>
  <Notes>0</Notes>
  <HiddenSlides>0</HiddenSlides>
  <MMClips>0</MMClips>
  <ScaleCrop>false</ScaleCrop>
  <HeadingPairs>
    <vt:vector size="6" baseType="variant">
      <vt:variant>
        <vt:lpstr>Font Dipakai</vt:lpstr>
      </vt:variant>
      <vt:variant>
        <vt:i4>5</vt:i4>
      </vt:variant>
      <vt:variant>
        <vt:lpstr>Tema</vt:lpstr>
      </vt:variant>
      <vt:variant>
        <vt:i4>1</vt:i4>
      </vt:variant>
      <vt:variant>
        <vt:lpstr>Judul Slide</vt:lpstr>
      </vt:variant>
      <vt:variant>
        <vt:i4>16</vt:i4>
      </vt:variant>
    </vt:vector>
  </HeadingPairs>
  <TitlesOfParts>
    <vt:vector size="22" baseType="lpstr">
      <vt:lpstr>Source Sans 3</vt:lpstr>
      <vt:lpstr>Source Sans 3 Bold</vt:lpstr>
      <vt:lpstr>Montserrat Bold</vt:lpstr>
      <vt:lpstr>Arial</vt:lpstr>
      <vt:lpstr>Calibri</vt:lpstr>
      <vt:lpstr>Office Theme</vt:lpstr>
      <vt:lpstr>Presentasi PowerPoint</vt:lpstr>
      <vt:lpstr>Presentasi PowerPoint</vt:lpstr>
      <vt:lpstr>Presentasi PowerPoint</vt:lpstr>
      <vt:lpstr>Presentasi PowerPoint</vt:lpstr>
      <vt:lpstr>Presentasi PowerPoint</vt:lpstr>
      <vt:lpstr>Presentasi PowerPoint</vt:lpstr>
      <vt:lpstr>Presentasi PowerPoint</vt:lpstr>
      <vt:lpstr>Capaian Pembelajaran Lulusan</vt:lpstr>
      <vt:lpstr>Penurunan CPL ke Mata Kuliah</vt:lpstr>
      <vt:lpstr>Analisis Capaian Pembelajaran Lulusan</vt:lpstr>
      <vt:lpstr>Presentasi PowerPoint</vt:lpstr>
      <vt:lpstr>Presentasi PowerPoint</vt:lpstr>
      <vt:lpstr>Presentasi PowerPoint</vt:lpstr>
      <vt:lpstr>Presentasi PowerPoint</vt:lpstr>
      <vt:lpstr>Presentasi PowerPoint</vt:lpstr>
      <vt:lpstr>Presentasi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Ramadhan Febri Utama, S.Kom.</cp:lastModifiedBy>
  <cp:revision>3</cp:revision>
  <dcterms:created xsi:type="dcterms:W3CDTF">2006-08-16T00:00:00Z</dcterms:created>
  <dcterms:modified xsi:type="dcterms:W3CDTF">2026-10-21T02:06:27Z</dcterms:modified>
  <dc:identifier>DAHYllMuLa8</dc:identifier>
</cp:coreProperties>
</file>